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9"/>
  </p:notesMasterIdLst>
  <p:sldIdLst>
    <p:sldId id="295" r:id="rId2"/>
    <p:sldId id="541" r:id="rId3"/>
    <p:sldId id="481" r:id="rId4"/>
    <p:sldId id="294" r:id="rId5"/>
    <p:sldId id="540" r:id="rId6"/>
    <p:sldId id="536" r:id="rId7"/>
    <p:sldId id="542" r:id="rId8"/>
  </p:sldIdLst>
  <p:sldSz cx="12192000" cy="6858000"/>
  <p:notesSz cx="7102475" cy="10234613"/>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2F92"/>
    <a:srgbClr val="1FAD9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642"/>
    <p:restoredTop sz="63049" autoAdjust="0"/>
  </p:normalViewPr>
  <p:slideViewPr>
    <p:cSldViewPr snapToObjects="1" showGuides="1">
      <p:cViewPr varScale="1">
        <p:scale>
          <a:sx n="55" d="100"/>
          <a:sy n="55" d="100"/>
        </p:scale>
        <p:origin x="1284"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3077740" cy="513508"/>
          </a:xfrm>
          <a:prstGeom prst="rect">
            <a:avLst/>
          </a:prstGeom>
        </p:spPr>
        <p:txBody>
          <a:bodyPr vert="horz" lIns="98085" tIns="49043" rIns="98085" bIns="49043" rtlCol="0"/>
          <a:lstStyle>
            <a:lvl1pPr algn="l">
              <a:defRPr sz="1200"/>
            </a:lvl1pPr>
          </a:lstStyle>
          <a:p>
            <a:endParaRPr lang="nl-NL"/>
          </a:p>
        </p:txBody>
      </p:sp>
      <p:sp>
        <p:nvSpPr>
          <p:cNvPr id="3" name="Tijdelijke aanduiding voor datum 2"/>
          <p:cNvSpPr>
            <a:spLocks noGrp="1"/>
          </p:cNvSpPr>
          <p:nvPr>
            <p:ph type="dt" idx="1"/>
          </p:nvPr>
        </p:nvSpPr>
        <p:spPr>
          <a:xfrm>
            <a:off x="4023092" y="0"/>
            <a:ext cx="3077740" cy="513508"/>
          </a:xfrm>
          <a:prstGeom prst="rect">
            <a:avLst/>
          </a:prstGeom>
        </p:spPr>
        <p:txBody>
          <a:bodyPr vert="horz" lIns="98085" tIns="49043" rIns="98085" bIns="49043" rtlCol="0"/>
          <a:lstStyle>
            <a:lvl1pPr algn="r">
              <a:defRPr sz="1200"/>
            </a:lvl1pPr>
          </a:lstStyle>
          <a:p>
            <a:fld id="{5C94EC14-AD03-8A4F-AF50-5C833397A809}" type="datetimeFigureOut">
              <a:rPr lang="nl-NL" smtClean="0"/>
              <a:t>15-1-2025</a:t>
            </a:fld>
            <a:endParaRPr lang="nl-NL"/>
          </a:p>
        </p:txBody>
      </p:sp>
      <p:sp>
        <p:nvSpPr>
          <p:cNvPr id="4" name="Tijdelijke aanduiding voor dia-afbeelding 3"/>
          <p:cNvSpPr>
            <a:spLocks noGrp="1" noRot="1" noChangeAspect="1"/>
          </p:cNvSpPr>
          <p:nvPr>
            <p:ph type="sldImg" idx="2"/>
          </p:nvPr>
        </p:nvSpPr>
        <p:spPr>
          <a:xfrm>
            <a:off x="479425" y="1277938"/>
            <a:ext cx="6143625" cy="3455987"/>
          </a:xfrm>
          <a:prstGeom prst="rect">
            <a:avLst/>
          </a:prstGeom>
          <a:noFill/>
          <a:ln w="12700">
            <a:solidFill>
              <a:prstClr val="black"/>
            </a:solidFill>
          </a:ln>
        </p:spPr>
        <p:txBody>
          <a:bodyPr vert="horz" lIns="98085" tIns="49043" rIns="98085" bIns="49043" rtlCol="0" anchor="ctr"/>
          <a:lstStyle/>
          <a:p>
            <a:endParaRPr lang="nl-NL"/>
          </a:p>
        </p:txBody>
      </p:sp>
      <p:sp>
        <p:nvSpPr>
          <p:cNvPr id="5" name="Tijdelijke aanduiding voor notities 4"/>
          <p:cNvSpPr>
            <a:spLocks noGrp="1"/>
          </p:cNvSpPr>
          <p:nvPr>
            <p:ph type="body" sz="quarter" idx="3"/>
          </p:nvPr>
        </p:nvSpPr>
        <p:spPr>
          <a:xfrm>
            <a:off x="710248" y="4925408"/>
            <a:ext cx="5681980" cy="4029879"/>
          </a:xfrm>
          <a:prstGeom prst="rect">
            <a:avLst/>
          </a:prstGeom>
        </p:spPr>
        <p:txBody>
          <a:bodyPr vert="horz" lIns="98085" tIns="49043" rIns="98085" bIns="49043" rtlCol="0"/>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721108"/>
            <a:ext cx="3077740" cy="513507"/>
          </a:xfrm>
          <a:prstGeom prst="rect">
            <a:avLst/>
          </a:prstGeom>
        </p:spPr>
        <p:txBody>
          <a:bodyPr vert="horz" lIns="98085" tIns="49043" rIns="98085" bIns="49043"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4023092" y="9721108"/>
            <a:ext cx="3077740" cy="513507"/>
          </a:xfrm>
          <a:prstGeom prst="rect">
            <a:avLst/>
          </a:prstGeom>
        </p:spPr>
        <p:txBody>
          <a:bodyPr vert="horz" lIns="98085" tIns="49043" rIns="98085" bIns="49043" rtlCol="0" anchor="b"/>
          <a:lstStyle>
            <a:lvl1pPr algn="r">
              <a:defRPr sz="1200"/>
            </a:lvl1pPr>
          </a:lstStyle>
          <a:p>
            <a:fld id="{068D61A5-F226-1640-9ADE-842D8F55A6AF}" type="slidenum">
              <a:rPr lang="nl-NL" smtClean="0"/>
              <a:t>‹nr.›</a:t>
            </a:fld>
            <a:endParaRPr lang="nl-NL"/>
          </a:p>
        </p:txBody>
      </p:sp>
    </p:spTree>
    <p:extLst>
      <p:ext uri="{BB962C8B-B14F-4D97-AF65-F5344CB8AC3E}">
        <p14:creationId xmlns:p14="http://schemas.microsoft.com/office/powerpoint/2010/main" val="480187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landschaperfgoedutrecht.nl/erfgoededucatie/erfgoed-en-burgerschap/"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a:p>
            <a:endParaRPr lang="nl-NL" dirty="0"/>
          </a:p>
          <a:p>
            <a:endParaRPr lang="nl-NL" dirty="0"/>
          </a:p>
          <a:p>
            <a:endParaRPr lang="nl-NL" dirty="0"/>
          </a:p>
          <a:p>
            <a:endParaRPr lang="nl-NL" dirty="0"/>
          </a:p>
          <a:p>
            <a:endParaRPr lang="nl-NL" dirty="0"/>
          </a:p>
          <a:p>
            <a:endParaRPr lang="nl-NL" dirty="0"/>
          </a:p>
        </p:txBody>
      </p:sp>
      <p:sp>
        <p:nvSpPr>
          <p:cNvPr id="4" name="Tijdelijke aanduiding voor dianummer 3"/>
          <p:cNvSpPr>
            <a:spLocks noGrp="1"/>
          </p:cNvSpPr>
          <p:nvPr>
            <p:ph type="sldNum" sz="quarter" idx="10"/>
          </p:nvPr>
        </p:nvSpPr>
        <p:spPr/>
        <p:txBody>
          <a:bodyPr/>
          <a:lstStyle/>
          <a:p>
            <a:fld id="{068D61A5-F226-1640-9ADE-842D8F55A6AF}" type="slidenum">
              <a:rPr lang="nl-NL" smtClean="0"/>
              <a:t>1</a:t>
            </a:fld>
            <a:endParaRPr lang="nl-NL"/>
          </a:p>
        </p:txBody>
      </p:sp>
    </p:spTree>
    <p:extLst>
      <p:ext uri="{BB962C8B-B14F-4D97-AF65-F5344CB8AC3E}">
        <p14:creationId xmlns:p14="http://schemas.microsoft.com/office/powerpoint/2010/main" val="233119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kern="100" dirty="0">
                <a:effectLst/>
                <a:latin typeface="Aptos" panose="020B0004020202020204" pitchFamily="34" charset="0"/>
                <a:ea typeface="Aptos" panose="020B0004020202020204" pitchFamily="34" charset="0"/>
                <a:cs typeface="Times New Roman" panose="02020603050405020304" pitchFamily="18" charset="0"/>
              </a:rPr>
              <a:t> </a:t>
            </a:r>
          </a:p>
          <a:p>
            <a:r>
              <a:rPr lang="nl-NL" sz="1200" u="sng" kern="100" dirty="0">
                <a:effectLst/>
                <a:latin typeface="Aptos" panose="020B0004020202020204" pitchFamily="34" charset="0"/>
                <a:ea typeface="Aptos" panose="020B0004020202020204" pitchFamily="34" charset="0"/>
                <a:cs typeface="Times New Roman" panose="02020603050405020304" pitchFamily="18" charset="0"/>
              </a:rPr>
              <a:t>Vraaggesprek over Wat is democratie</a:t>
            </a:r>
          </a:p>
          <a:p>
            <a:endParaRPr lang="nl-NL" sz="1200" u="sng" kern="100" dirty="0">
              <a:effectLst/>
              <a:latin typeface="Aptos" panose="020B0004020202020204" pitchFamily="34" charset="0"/>
              <a:ea typeface="Aptos" panose="020B0004020202020204" pitchFamily="34" charset="0"/>
              <a:cs typeface="Times New Roman" panose="02020603050405020304" pitchFamily="18" charset="0"/>
            </a:endParaRPr>
          </a:p>
          <a:p>
            <a:r>
              <a:rPr lang="nl-NL" sz="1200" u="none" kern="100" dirty="0">
                <a:effectLst/>
                <a:latin typeface="Aptos" panose="020B0004020202020204" pitchFamily="34" charset="0"/>
                <a:ea typeface="Aptos" panose="020B0004020202020204" pitchFamily="34" charset="0"/>
                <a:cs typeface="Times New Roman" panose="02020603050405020304" pitchFamily="18" charset="0"/>
              </a:rPr>
              <a:t>Vraag de leerlingen : wat is democratie? Wie kan er invulling aan dit woord geven?</a:t>
            </a:r>
          </a:p>
          <a:p>
            <a:r>
              <a:rPr lang="nl-NL" sz="1200" u="none" kern="100" dirty="0">
                <a:effectLst/>
                <a:latin typeface="Aptos" panose="020B0004020202020204" pitchFamily="34" charset="0"/>
                <a:ea typeface="Aptos" panose="020B0004020202020204" pitchFamily="34" charset="0"/>
                <a:cs typeface="Times New Roman" panose="02020603050405020304" pitchFamily="18" charset="0"/>
              </a:rPr>
              <a:t>Onderzoek met elkaar wat leerlingen weten over democratie</a:t>
            </a:r>
          </a:p>
          <a:p>
            <a:endParaRPr lang="nl-NL" sz="1200" u="none" kern="100" dirty="0">
              <a:effectLst/>
              <a:latin typeface="Aptos" panose="020B0004020202020204" pitchFamily="34" charset="0"/>
              <a:ea typeface="Aptos" panose="020B0004020202020204" pitchFamily="34" charset="0"/>
              <a:cs typeface="Times New Roman" panose="02020603050405020304" pitchFamily="18" charset="0"/>
            </a:endParaRPr>
          </a:p>
          <a:p>
            <a:endParaRPr lang="nl-NL" dirty="0"/>
          </a:p>
        </p:txBody>
      </p:sp>
      <p:sp>
        <p:nvSpPr>
          <p:cNvPr id="4" name="Tijdelijke aanduiding voor dianummer 3"/>
          <p:cNvSpPr>
            <a:spLocks noGrp="1"/>
          </p:cNvSpPr>
          <p:nvPr>
            <p:ph type="sldNum" sz="quarter" idx="10"/>
          </p:nvPr>
        </p:nvSpPr>
        <p:spPr/>
        <p:txBody>
          <a:bodyPr/>
          <a:lstStyle/>
          <a:p>
            <a:fld id="{068D61A5-F226-1640-9ADE-842D8F55A6AF}" type="slidenum">
              <a:rPr lang="nl-NL" smtClean="0"/>
              <a:t>2</a:t>
            </a:fld>
            <a:endParaRPr lang="nl-NL"/>
          </a:p>
        </p:txBody>
      </p:sp>
    </p:spTree>
    <p:extLst>
      <p:ext uri="{BB962C8B-B14F-4D97-AF65-F5344CB8AC3E}">
        <p14:creationId xmlns:p14="http://schemas.microsoft.com/office/powerpoint/2010/main" val="4229532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nSpc>
                <a:spcPct val="107000"/>
              </a:lnSpc>
              <a:spcAft>
                <a:spcPts val="829"/>
              </a:spcAft>
            </a:pPr>
            <a:endParaRPr lang="nl-NL" sz="1900" kern="100" dirty="0">
              <a:latin typeface="Calibri" panose="020F0502020204030204" pitchFamily="34" charset="0"/>
              <a:ea typeface="Calibri" panose="020F0502020204030204" pitchFamily="34" charset="0"/>
              <a:cs typeface="Times New Roman" panose="02020603050405020304" pitchFamily="18" charset="0"/>
            </a:endParaRPr>
          </a:p>
          <a:p>
            <a:pPr marL="0" lvl="0" indent="0">
              <a:buSzPts val="1000"/>
              <a:buFont typeface="Symbol" panose="05050102010706020507" pitchFamily="18" charset="2"/>
              <a:buNone/>
              <a:tabLst>
                <a:tab pos="457200" algn="l"/>
              </a:tabLst>
            </a:pPr>
            <a:r>
              <a:rPr lang="nl-NL" sz="1200" i="1" kern="100" dirty="0">
                <a:effectLst/>
                <a:latin typeface="Aptos" panose="020B0004020202020204" pitchFamily="34" charset="0"/>
                <a:ea typeface="Aptos" panose="020B0004020202020204" pitchFamily="34" charset="0"/>
                <a:cs typeface="Times New Roman" panose="02020603050405020304" pitchFamily="18" charset="0"/>
              </a:rPr>
              <a:t>Een democratisch besluit is een besluit waarin meerdere perspectieven worden meegenomen en uiteindelijk de uitkomst door de meerderheid wordt bepaald.  </a:t>
            </a:r>
          </a:p>
          <a:p>
            <a:pPr marL="0" lvl="0" indent="0">
              <a:buSzPts val="1000"/>
              <a:buFont typeface="Symbol" panose="05050102010706020507" pitchFamily="18" charset="2"/>
              <a:buNone/>
              <a:tabLst>
                <a:tab pos="457200" algn="l"/>
              </a:tabLst>
            </a:pPr>
            <a:endParaRPr lang="nl-NL"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nl-NL" sz="1200" kern="100" dirty="0">
                <a:effectLst/>
                <a:latin typeface="Aptos" panose="020B0004020202020204" pitchFamily="34" charset="0"/>
                <a:ea typeface="Aptos" panose="020B0004020202020204" pitchFamily="34" charset="0"/>
                <a:cs typeface="Times New Roman" panose="02020603050405020304" pitchFamily="18" charset="0"/>
              </a:rPr>
              <a:t>Ken je ook voorbeelden van landen waar er geen democratie is? Wat is daar anders dan in Nederland? Wat is het tegenovergestelde van democratie? (</a:t>
            </a:r>
            <a:r>
              <a:rPr lang="nl-NL" sz="1200" i="1" kern="100" dirty="0">
                <a:effectLst/>
                <a:latin typeface="Aptos" panose="020B0004020202020204" pitchFamily="34" charset="0"/>
                <a:ea typeface="Aptos" panose="020B0004020202020204" pitchFamily="34" charset="0"/>
                <a:cs typeface="Times New Roman" panose="02020603050405020304" pitchFamily="18" charset="0"/>
              </a:rPr>
              <a:t>dictatuur</a:t>
            </a:r>
            <a:r>
              <a:rPr lang="nl-NL" sz="1200" kern="100" dirty="0">
                <a:effectLst/>
                <a:latin typeface="Aptos" panose="020B0004020202020204" pitchFamily="34" charset="0"/>
                <a:ea typeface="Aptos" panose="020B0004020202020204" pitchFamily="34" charset="0"/>
                <a:cs typeface="Times New Roman" panose="02020603050405020304" pitchFamily="18" charset="0"/>
              </a:rPr>
              <a:t>)</a:t>
            </a:r>
          </a:p>
          <a:p>
            <a:pPr marL="342900" lvl="0" indent="-342900">
              <a:buSzPts val="1000"/>
              <a:buFont typeface="Symbol" panose="05050102010706020507" pitchFamily="18" charset="2"/>
              <a:buChar char=""/>
              <a:tabLst>
                <a:tab pos="457200" algn="l"/>
              </a:tabLst>
            </a:pPr>
            <a:endParaRPr lang="nl-NL"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Pts val="1000"/>
              <a:buFont typeface="Symbol" panose="05050102010706020507" pitchFamily="18" charset="2"/>
              <a:buChar char=""/>
              <a:tabLst>
                <a:tab pos="457200" algn="l"/>
              </a:tabLst>
              <a:defRPr/>
            </a:pPr>
            <a:r>
              <a:rPr lang="nl-NL" sz="1200" u="none" kern="100" dirty="0">
                <a:effectLst/>
                <a:latin typeface="Aptos" panose="020B0004020202020204" pitchFamily="34" charset="0"/>
                <a:ea typeface="Aptos" panose="020B0004020202020204" pitchFamily="34" charset="0"/>
                <a:cs typeface="Times New Roman" panose="02020603050405020304" pitchFamily="18" charset="0"/>
              </a:rPr>
              <a:t>Kunnen ze voorbeelden benoemen uit hun eigen leven: in de klas, thuis, met sport, ….? </a:t>
            </a:r>
            <a:br>
              <a:rPr lang="nl-NL" sz="1200" kern="100" dirty="0">
                <a:effectLst/>
                <a:latin typeface="Aptos" panose="020B0004020202020204" pitchFamily="34" charset="0"/>
                <a:ea typeface="Aptos" panose="020B0004020202020204" pitchFamily="34" charset="0"/>
                <a:cs typeface="Times New Roman" panose="02020603050405020304" pitchFamily="18" charset="0"/>
              </a:rPr>
            </a:br>
            <a:endParaRPr lang="nl-NL"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nl-NL" dirty="0"/>
          </a:p>
        </p:txBody>
      </p:sp>
      <p:sp>
        <p:nvSpPr>
          <p:cNvPr id="4" name="Tijdelijke aanduiding voor dianummer 3"/>
          <p:cNvSpPr>
            <a:spLocks noGrp="1"/>
          </p:cNvSpPr>
          <p:nvPr>
            <p:ph type="sldNum" sz="quarter" idx="10"/>
          </p:nvPr>
        </p:nvSpPr>
        <p:spPr/>
        <p:txBody>
          <a:bodyPr/>
          <a:lstStyle/>
          <a:p>
            <a:fld id="{068D61A5-F226-1640-9ADE-842D8F55A6AF}" type="slidenum">
              <a:rPr lang="nl-NL" smtClean="0"/>
              <a:t>3</a:t>
            </a:fld>
            <a:endParaRPr lang="nl-NL"/>
          </a:p>
        </p:txBody>
      </p:sp>
    </p:spTree>
    <p:extLst>
      <p:ext uri="{BB962C8B-B14F-4D97-AF65-F5344CB8AC3E}">
        <p14:creationId xmlns:p14="http://schemas.microsoft.com/office/powerpoint/2010/main" val="13434719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800" kern="100" dirty="0">
                <a:effectLst/>
                <a:latin typeface="Aptos" panose="020B0004020202020204" pitchFamily="34" charset="0"/>
                <a:ea typeface="Aptos" panose="020B0004020202020204" pitchFamily="34" charset="0"/>
                <a:cs typeface="Times New Roman" panose="02020603050405020304" pitchFamily="18" charset="0"/>
              </a:rPr>
              <a:t>Ga met elkaar nu eens kijken naar deze afbeelding. </a:t>
            </a:r>
          </a:p>
          <a:p>
            <a:endParaRPr lang="nl-NL"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nl-NL" sz="1800" kern="100" dirty="0">
                <a:effectLst/>
                <a:latin typeface="Aptos" panose="020B0004020202020204" pitchFamily="34" charset="0"/>
                <a:ea typeface="Aptos" panose="020B0004020202020204" pitchFamily="34" charset="0"/>
                <a:cs typeface="Times New Roman" panose="02020603050405020304" pitchFamily="18" charset="0"/>
              </a:rPr>
              <a:t>Pas de kijktechniek </a:t>
            </a:r>
            <a:r>
              <a:rPr lang="nl-NL" sz="1800" b="1" i="1" kern="100" dirty="0">
                <a:effectLst/>
                <a:latin typeface="Aptos" panose="020B0004020202020204" pitchFamily="34" charset="0"/>
                <a:ea typeface="Aptos" panose="020B0004020202020204" pitchFamily="34" charset="0"/>
                <a:cs typeface="Times New Roman" panose="02020603050405020304" pitchFamily="18" charset="0"/>
              </a:rPr>
              <a:t>See </a:t>
            </a:r>
            <a:r>
              <a:rPr lang="nl-NL" sz="1800" b="1" i="1" kern="100" dirty="0" err="1">
                <a:effectLst/>
                <a:latin typeface="Aptos" panose="020B0004020202020204" pitchFamily="34" charset="0"/>
                <a:ea typeface="Aptos" panose="020B0004020202020204" pitchFamily="34" charset="0"/>
                <a:cs typeface="Times New Roman" panose="02020603050405020304" pitchFamily="18" charset="0"/>
              </a:rPr>
              <a:t>Think</a:t>
            </a:r>
            <a:r>
              <a:rPr lang="nl-NL" sz="1800" b="1" i="1" kern="100" dirty="0">
                <a:effectLst/>
                <a:latin typeface="Aptos" panose="020B0004020202020204" pitchFamily="34" charset="0"/>
                <a:ea typeface="Aptos" panose="020B0004020202020204" pitchFamily="34" charset="0"/>
                <a:cs typeface="Times New Roman" panose="02020603050405020304" pitchFamily="18" charset="0"/>
              </a:rPr>
              <a:t> Wonder </a:t>
            </a:r>
            <a:r>
              <a:rPr lang="nl-NL" sz="1800" kern="100" dirty="0">
                <a:effectLst/>
                <a:latin typeface="Aptos" panose="020B0004020202020204" pitchFamily="34" charset="0"/>
                <a:ea typeface="Aptos" panose="020B0004020202020204" pitchFamily="34" charset="0"/>
                <a:cs typeface="Times New Roman" panose="02020603050405020304" pitchFamily="18" charset="0"/>
              </a:rPr>
              <a:t>toe. Met deze </a:t>
            </a:r>
            <a:r>
              <a:rPr lang="nl-NL" sz="1800" kern="100" dirty="0" err="1">
                <a:effectLst/>
                <a:latin typeface="Aptos" panose="020B0004020202020204" pitchFamily="34" charset="0"/>
                <a:ea typeface="Aptos" panose="020B0004020202020204" pitchFamily="34" charset="0"/>
                <a:cs typeface="Times New Roman" panose="02020603050405020304" pitchFamily="18" charset="0"/>
              </a:rPr>
              <a:t>kijktechiek</a:t>
            </a:r>
            <a:r>
              <a:rPr lang="nl-NL" sz="1800" kern="100" dirty="0">
                <a:effectLst/>
                <a:latin typeface="Aptos" panose="020B0004020202020204" pitchFamily="34" charset="0"/>
                <a:ea typeface="Aptos" panose="020B0004020202020204" pitchFamily="34" charset="0"/>
                <a:cs typeface="Times New Roman" panose="02020603050405020304" pitchFamily="18" charset="0"/>
              </a:rPr>
              <a:t> neem je de tijd om rustig te kijken en alle gedachtes en ideeën van leerlingen aan bod te laten komen. Zo maak je met de klas zichtbaar wat iedereen ziet en denkt en waar ze nieuwsgierig naar zijn. </a:t>
            </a:r>
          </a:p>
          <a:p>
            <a:endParaRPr lang="nl-NL"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nl-NL" sz="1800" kern="100" dirty="0">
                <a:effectLst/>
                <a:latin typeface="Aptos" panose="020B0004020202020204" pitchFamily="34" charset="0"/>
                <a:ea typeface="Aptos" panose="020B0004020202020204" pitchFamily="34" charset="0"/>
                <a:cs typeface="Times New Roman" panose="02020603050405020304" pitchFamily="18" charset="0"/>
              </a:rPr>
              <a:t>Doe de volgende stappen met je leerlingen voor See </a:t>
            </a:r>
            <a:r>
              <a:rPr lang="nl-NL" sz="1800" kern="100" dirty="0" err="1">
                <a:effectLst/>
                <a:latin typeface="Aptos" panose="020B0004020202020204" pitchFamily="34" charset="0"/>
                <a:ea typeface="Aptos" panose="020B0004020202020204" pitchFamily="34" charset="0"/>
                <a:cs typeface="Times New Roman" panose="02020603050405020304" pitchFamily="18" charset="0"/>
              </a:rPr>
              <a:t>Think</a:t>
            </a:r>
            <a:r>
              <a:rPr lang="nl-NL" sz="1800" kern="100" dirty="0">
                <a:effectLst/>
                <a:latin typeface="Aptos" panose="020B0004020202020204" pitchFamily="34" charset="0"/>
                <a:ea typeface="Aptos" panose="020B0004020202020204" pitchFamily="34" charset="0"/>
                <a:cs typeface="Times New Roman" panose="02020603050405020304" pitchFamily="18" charset="0"/>
              </a:rPr>
              <a:t> Wonder:</a:t>
            </a:r>
          </a:p>
          <a:p>
            <a:endParaRPr lang="nl-NL"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nl-NL" sz="1800" kern="100" dirty="0">
                <a:effectLst/>
                <a:latin typeface="Aptos" panose="020B0004020202020204" pitchFamily="34" charset="0"/>
                <a:ea typeface="Aptos" panose="020B0004020202020204" pitchFamily="34" charset="0"/>
                <a:cs typeface="Times New Roman" panose="02020603050405020304" pitchFamily="18" charset="0"/>
              </a:rPr>
              <a:t>SEE</a:t>
            </a:r>
          </a:p>
          <a:p>
            <a:pPr marL="342900" indent="-342900">
              <a:buFont typeface="Wingdings" panose="05000000000000000000" pitchFamily="2" charset="2"/>
              <a:buChar char="v"/>
            </a:pPr>
            <a:r>
              <a:rPr lang="nl-NL" sz="1800" kern="100" dirty="0">
                <a:effectLst/>
                <a:latin typeface="Aptos" panose="020B0004020202020204" pitchFamily="34" charset="0"/>
                <a:ea typeface="Aptos" panose="020B0004020202020204" pitchFamily="34" charset="0"/>
                <a:cs typeface="Times New Roman" panose="02020603050405020304" pitchFamily="18" charset="0"/>
              </a:rPr>
              <a:t>Laat leerlingen eerst rustig kijken naar deze afbeelding – 30 seconden.</a:t>
            </a:r>
          </a:p>
          <a:p>
            <a:pPr marL="342900" indent="-342900">
              <a:buFont typeface="Wingdings" panose="05000000000000000000" pitchFamily="2" charset="2"/>
              <a:buChar char="v"/>
            </a:pPr>
            <a:r>
              <a:rPr lang="nl-NL" sz="1800" kern="100" dirty="0">
                <a:effectLst/>
                <a:latin typeface="Aptos" panose="020B0004020202020204" pitchFamily="34" charset="0"/>
                <a:ea typeface="Aptos" panose="020B0004020202020204" pitchFamily="34" charset="0"/>
                <a:cs typeface="Times New Roman" panose="02020603050405020304" pitchFamily="18" charset="0"/>
              </a:rPr>
              <a:t>Vraag de leerlingen 5 dingen op te schrijven die ze ZIEN? </a:t>
            </a:r>
          </a:p>
          <a:p>
            <a:pPr marL="342900" indent="-342900">
              <a:buFont typeface="Wingdings" panose="05000000000000000000" pitchFamily="2" charset="2"/>
              <a:buChar char="v"/>
            </a:pPr>
            <a:r>
              <a:rPr lang="nl-NL" sz="1800" kern="100" dirty="0">
                <a:effectLst/>
                <a:latin typeface="Aptos" panose="020B0004020202020204" pitchFamily="34" charset="0"/>
                <a:ea typeface="Aptos" panose="020B0004020202020204" pitchFamily="34" charset="0"/>
                <a:cs typeface="Times New Roman" panose="02020603050405020304" pitchFamily="18" charset="0"/>
              </a:rPr>
              <a:t>Laat ze nog een keer kijken.</a:t>
            </a:r>
          </a:p>
          <a:p>
            <a:pPr marL="342900" indent="-342900">
              <a:buFont typeface="Wingdings" panose="05000000000000000000" pitchFamily="2" charset="2"/>
              <a:buChar char="v"/>
            </a:pPr>
            <a:r>
              <a:rPr lang="nl-NL" sz="1800" kern="100" dirty="0">
                <a:effectLst/>
                <a:latin typeface="Aptos" panose="020B0004020202020204" pitchFamily="34" charset="0"/>
                <a:ea typeface="Aptos" panose="020B0004020202020204" pitchFamily="34" charset="0"/>
                <a:cs typeface="Times New Roman" panose="02020603050405020304" pitchFamily="18" charset="0"/>
              </a:rPr>
              <a:t>Laat ze nog eens 5 dingen opschrijven die ze ZIEN.</a:t>
            </a:r>
          </a:p>
          <a:p>
            <a:pPr marL="342900" indent="-342900">
              <a:buFont typeface="Wingdings" panose="05000000000000000000" pitchFamily="2" charset="2"/>
              <a:buChar char="v"/>
            </a:pPr>
            <a:r>
              <a:rPr lang="nl-NL" sz="1800" kern="100" dirty="0">
                <a:effectLst/>
                <a:latin typeface="Aptos" panose="020B0004020202020204" pitchFamily="34" charset="0"/>
                <a:ea typeface="Aptos" panose="020B0004020202020204" pitchFamily="34" charset="0"/>
                <a:cs typeface="Times New Roman" panose="02020603050405020304" pitchFamily="18" charset="0"/>
              </a:rPr>
              <a:t>Bespreek met de klas wat iedereen heeft gezien. Als het antwoord gezegd is, dan streept een leerling hetzelfde woord door. Zo komt alles wat er is opgeschreven aan bod.</a:t>
            </a:r>
          </a:p>
          <a:p>
            <a:pPr marL="0" indent="0">
              <a:buNone/>
            </a:pPr>
            <a:r>
              <a:rPr lang="nl-NL" sz="1800" kern="100" dirty="0">
                <a:effectLst/>
                <a:latin typeface="Aptos" panose="020B0004020202020204" pitchFamily="34" charset="0"/>
                <a:ea typeface="Aptos" panose="020B0004020202020204" pitchFamily="34" charset="0"/>
                <a:cs typeface="Times New Roman" panose="02020603050405020304" pitchFamily="18" charset="0"/>
              </a:rPr>
              <a:t>THINK</a:t>
            </a:r>
          </a:p>
          <a:p>
            <a:pPr marL="342900" indent="-342900">
              <a:buFont typeface="Wingdings" panose="05000000000000000000" pitchFamily="2" charset="2"/>
              <a:buChar char="v"/>
            </a:pPr>
            <a:r>
              <a:rPr lang="nl-NL" sz="1800" kern="100" dirty="0">
                <a:effectLst/>
                <a:latin typeface="Aptos" panose="020B0004020202020204" pitchFamily="34" charset="0"/>
                <a:ea typeface="Aptos" panose="020B0004020202020204" pitchFamily="34" charset="0"/>
                <a:cs typeface="Times New Roman" panose="02020603050405020304" pitchFamily="18" charset="0"/>
              </a:rPr>
              <a:t>Vraag nu aan de leerlingen: wat denk je nu? Wat vraag je je af?</a:t>
            </a:r>
            <a:br>
              <a:rPr lang="nl-NL" sz="1800" kern="100" dirty="0">
                <a:effectLst/>
                <a:latin typeface="Aptos" panose="020B0004020202020204" pitchFamily="34" charset="0"/>
                <a:ea typeface="Aptos" panose="020B0004020202020204" pitchFamily="34" charset="0"/>
                <a:cs typeface="Times New Roman" panose="02020603050405020304" pitchFamily="18" charset="0"/>
              </a:rPr>
            </a:br>
            <a:r>
              <a:rPr lang="nl-NL" sz="1800" kern="100" dirty="0">
                <a:effectLst/>
                <a:latin typeface="Aptos" panose="020B0004020202020204" pitchFamily="34" charset="0"/>
                <a:ea typeface="Aptos" panose="020B0004020202020204" pitchFamily="34" charset="0"/>
                <a:cs typeface="Times New Roman" panose="02020603050405020304" pitchFamily="18" charset="0"/>
              </a:rPr>
              <a:t>Bespreek met elkaar wat er nu aan gedachtes boven komen.</a:t>
            </a:r>
          </a:p>
          <a:p>
            <a:pPr marL="0" indent="0">
              <a:buNone/>
            </a:pPr>
            <a:r>
              <a:rPr lang="nl-NL" sz="1800" kern="100" dirty="0">
                <a:effectLst/>
                <a:latin typeface="Aptos" panose="020B0004020202020204" pitchFamily="34" charset="0"/>
                <a:ea typeface="Aptos" panose="020B0004020202020204" pitchFamily="34" charset="0"/>
                <a:cs typeface="Times New Roman" panose="02020603050405020304" pitchFamily="18" charset="0"/>
              </a:rPr>
              <a:t>WONDER</a:t>
            </a:r>
          </a:p>
          <a:p>
            <a:pPr marL="342900" indent="-342900">
              <a:buFont typeface="Wingdings" panose="05000000000000000000" pitchFamily="2" charset="2"/>
              <a:buChar char="v"/>
            </a:pPr>
            <a:r>
              <a:rPr lang="nl-NL" sz="1800" kern="100" dirty="0">
                <a:effectLst/>
                <a:latin typeface="Aptos" panose="020B0004020202020204" pitchFamily="34" charset="0"/>
                <a:ea typeface="Aptos" panose="020B0004020202020204" pitchFamily="34" charset="0"/>
                <a:cs typeface="Times New Roman" panose="02020603050405020304" pitchFamily="18" charset="0"/>
              </a:rPr>
              <a:t>Tot slot vraag je nog: Waar ben je nu nieuwsgierig naar? Wat zou je nu willen weten? Valt er nog meer te ontdekken? </a:t>
            </a:r>
          </a:p>
          <a:p>
            <a:pPr marL="342900" indent="-342900">
              <a:buAutoNum type="arabicPeriod"/>
            </a:pPr>
            <a:endParaRPr lang="nl-NL"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nl-NL" sz="1800" kern="100" dirty="0">
                <a:effectLst/>
                <a:latin typeface="Aptos" panose="020B0004020202020204" pitchFamily="34" charset="0"/>
                <a:ea typeface="Aptos" panose="020B0004020202020204" pitchFamily="34" charset="0"/>
                <a:cs typeface="Times New Roman" panose="02020603050405020304" pitchFamily="18" charset="0"/>
              </a:rPr>
              <a:t> Je hebt nu samen gekeken naar de ‘brief’ en daarmee wellicht de nieuwsgierigheid opgewekt. </a:t>
            </a:r>
            <a:endParaRPr lang="nl-NL" dirty="0"/>
          </a:p>
        </p:txBody>
      </p:sp>
      <p:sp>
        <p:nvSpPr>
          <p:cNvPr id="4" name="Tijdelijke aanduiding voor dianummer 3"/>
          <p:cNvSpPr>
            <a:spLocks noGrp="1"/>
          </p:cNvSpPr>
          <p:nvPr>
            <p:ph type="sldNum" sz="quarter" idx="10"/>
          </p:nvPr>
        </p:nvSpPr>
        <p:spPr/>
        <p:txBody>
          <a:bodyPr/>
          <a:lstStyle/>
          <a:p>
            <a:fld id="{068D61A5-F226-1640-9ADE-842D8F55A6AF}" type="slidenum">
              <a:rPr lang="nl-NL" smtClean="0"/>
              <a:t>4</a:t>
            </a:fld>
            <a:endParaRPr lang="nl-NL"/>
          </a:p>
        </p:txBody>
      </p:sp>
    </p:spTree>
    <p:extLst>
      <p:ext uri="{BB962C8B-B14F-4D97-AF65-F5344CB8AC3E}">
        <p14:creationId xmlns:p14="http://schemas.microsoft.com/office/powerpoint/2010/main" val="7922925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u="sng" kern="100" dirty="0">
                <a:effectLst/>
                <a:latin typeface="Aptos" panose="020B0004020202020204" pitchFamily="34" charset="0"/>
                <a:ea typeface="Aptos" panose="020B0004020202020204" pitchFamily="34" charset="0"/>
                <a:cs typeface="Times New Roman" panose="02020603050405020304" pitchFamily="18" charset="0"/>
              </a:rPr>
              <a:t>Je kunt uit onderstaande informatie vertellen over de </a:t>
            </a:r>
            <a:r>
              <a:rPr lang="nl-NL" sz="1200" u="sng" kern="100" dirty="0" err="1">
                <a:effectLst/>
                <a:latin typeface="Aptos" panose="020B0004020202020204" pitchFamily="34" charset="0"/>
                <a:ea typeface="Aptos" panose="020B0004020202020204" pitchFamily="34" charset="0"/>
                <a:cs typeface="Times New Roman" panose="02020603050405020304" pitchFamily="18" charset="0"/>
              </a:rPr>
              <a:t>Stichste</a:t>
            </a:r>
            <a:r>
              <a:rPr lang="nl-NL" sz="1200" u="sng" kern="100" dirty="0">
                <a:effectLst/>
                <a:latin typeface="Aptos" panose="020B0004020202020204" pitchFamily="34" charset="0"/>
                <a:ea typeface="Aptos" panose="020B0004020202020204" pitchFamily="34" charset="0"/>
                <a:cs typeface="Times New Roman" panose="02020603050405020304" pitchFamily="18" charset="0"/>
              </a:rPr>
              <a:t> Landbrief</a:t>
            </a:r>
          </a:p>
          <a:p>
            <a:r>
              <a:rPr lang="nl-NL" sz="1200" u="sng" kern="100" dirty="0">
                <a:effectLst/>
                <a:latin typeface="Aptos" panose="020B0004020202020204" pitchFamily="34" charset="0"/>
                <a:ea typeface="Aptos" panose="020B0004020202020204" pitchFamily="34" charset="0"/>
                <a:cs typeface="Times New Roman" panose="02020603050405020304" pitchFamily="18" charset="0"/>
              </a:rPr>
              <a:t>De Landbrief was een eerste stap naar </a:t>
            </a:r>
            <a:r>
              <a:rPr lang="nl-NL" sz="1200" u="sng" kern="100">
                <a:effectLst/>
                <a:latin typeface="Aptos" panose="020B0004020202020204" pitchFamily="34" charset="0"/>
                <a:ea typeface="Aptos" panose="020B0004020202020204" pitchFamily="34" charset="0"/>
                <a:cs typeface="Times New Roman" panose="02020603050405020304" pitchFamily="18" charset="0"/>
              </a:rPr>
              <a:t>democratisch bestuur</a:t>
            </a:r>
            <a:br>
              <a:rPr lang="nl-NL" sz="1200" u="sng" kern="100" dirty="0">
                <a:effectLst/>
                <a:latin typeface="Aptos" panose="020B0004020202020204" pitchFamily="34" charset="0"/>
                <a:ea typeface="Aptos" panose="020B0004020202020204" pitchFamily="34" charset="0"/>
                <a:cs typeface="Times New Roman" panose="02020603050405020304" pitchFamily="18" charset="0"/>
              </a:rPr>
            </a:br>
            <a:endParaRPr lang="nl-NL" sz="1200" u="sng" kern="100" dirty="0">
              <a:effectLst/>
              <a:latin typeface="Aptos" panose="020B0004020202020204" pitchFamily="34" charset="0"/>
              <a:ea typeface="Aptos" panose="020B0004020202020204" pitchFamily="34" charset="0"/>
              <a:cs typeface="Times New Roman" panose="02020603050405020304" pitchFamily="18" charset="0"/>
            </a:endParaRPr>
          </a:p>
          <a:p>
            <a:pPr algn="l"/>
            <a:r>
              <a:rPr lang="nl-NL" b="1" i="0" dirty="0">
                <a:effectLst/>
                <a:latin typeface="Montserrat" panose="00000500000000000000" pitchFamily="2" charset="0"/>
              </a:rPr>
              <a:t>650 jaar geleden ontstond een eerste vorm van democratisch bestuur in de provincie Utrecht. De bisschop was hier de belangrijkste bestuurder, zowel binnen als buiten de kerk. Op donderdag 17 mei 1375 ondertekende een groep belangrijke Utrechtse ridders, geestelijken en burgers een document. Hierin stond dat de bisschop voortaan zou samenwerken met de Staten rond het oplossen van problemen. Deze brief is de Stichtse Landbrief gaan heten. Hiermee werd de macht van de Utrechtse bisschop Arnoud van Horne ingeperkt. De bisschop kon niet langer alleen beslissingen nemen. Vanaf nu gebeurde dat in overleg met deze Staten.</a:t>
            </a:r>
            <a:endParaRPr lang="nl-NL" b="0" i="0" dirty="0">
              <a:effectLst/>
              <a:latin typeface="Montserrat" panose="00000500000000000000" pitchFamily="2" charset="0"/>
            </a:endParaRPr>
          </a:p>
          <a:p>
            <a:pPr algn="l"/>
            <a:r>
              <a:rPr lang="nl-NL" b="0" i="0" dirty="0">
                <a:effectLst/>
                <a:latin typeface="Montserrat" panose="00000500000000000000" pitchFamily="2" charset="0"/>
              </a:rPr>
              <a:t>In de brief stonden allerlei regels, bijvoorbeeld over het voeren van oorlog. Zonder toestemming van de Staten mocht de bisschop geen oorlog beginnen. Daarnaast kon de bisschop niet langer zelf de hoogte van de belasting bepalen. Die hing af van de grootte van het stuk grond dat iemand in bezit had.</a:t>
            </a:r>
          </a:p>
          <a:p>
            <a:pPr algn="l"/>
            <a:r>
              <a:rPr lang="nl-NL" b="0" i="0" dirty="0">
                <a:effectLst/>
                <a:latin typeface="Gilroy W05 Bold"/>
              </a:rPr>
              <a:t>De schulden van de bisschop </a:t>
            </a:r>
          </a:p>
          <a:p>
            <a:pPr algn="l"/>
            <a:r>
              <a:rPr lang="nl-NL" b="0" i="0" dirty="0">
                <a:effectLst/>
                <a:latin typeface="Montserrat" panose="00000500000000000000" pitchFamily="2" charset="0"/>
              </a:rPr>
              <a:t>Al bij zijn aantreden in 1371 had bisschop Arnoud van Horne flinke schulden. Dat weerhield hem er niet van oorlogen te voeren met graafschappen als Holland en Zeeland. Deze oorlogen kostten veel geld, waardoor de schulden van de bisschop nog hoger werden. Om uit de financiële problemen te komen vroeg de bisschop telkens belastinggeld aan zijn onderdanen. In 1375 kwamen zij daartegen in verzet. Langdurige onderhandelingen leidden uiteindelijk tot de Stichtse Landbrief.</a:t>
            </a:r>
          </a:p>
          <a:p>
            <a:pPr algn="l"/>
            <a:r>
              <a:rPr lang="nl-NL" b="0" i="0" dirty="0">
                <a:effectLst/>
                <a:latin typeface="Gilroy W05 Bold"/>
              </a:rPr>
              <a:t>Een groep kreeg een stem</a:t>
            </a:r>
          </a:p>
          <a:p>
            <a:pPr algn="l"/>
            <a:r>
              <a:rPr lang="nl-NL" b="0" i="0" dirty="0">
                <a:effectLst/>
                <a:latin typeface="Montserrat" panose="00000500000000000000" pitchFamily="2" charset="0"/>
              </a:rPr>
              <a:t>Een grote groep mensen kreeg door deze brief een stem. Ze verbonden zich aan elkaar om de afspraken na te komen. Als de bisschop deze toch zou overtreden, dan hoefden ze hem niet langer gehoorzaam te zijn. Zijn rechten werden dan ontnomen. Je kunt de Stichtse Landbrief dan ook als eerste aanzet tot democratie zien.</a:t>
            </a:r>
          </a:p>
          <a:p>
            <a:pPr algn="l"/>
            <a:r>
              <a:rPr lang="nl-NL" b="0" i="0" dirty="0">
                <a:effectLst/>
                <a:latin typeface="Gilroy W05 Bold"/>
              </a:rPr>
              <a:t>Zegels</a:t>
            </a:r>
          </a:p>
          <a:p>
            <a:pPr algn="l"/>
            <a:r>
              <a:rPr lang="nl-NL" b="0" i="0" dirty="0">
                <a:effectLst/>
                <a:latin typeface="Montserrat" panose="00000500000000000000" pitchFamily="2" charset="0"/>
              </a:rPr>
              <a:t>Alle betrokkenen bij de Stichtse Landbrief kwamen waarschijnlijk bijeen in de kapittelzaal van de Dom in Utrecht. In plaats van een handtekening hingen ze hun zegel onderaan de brief. Er was voor alle partijen een exemplaar, met daaraan de zegels van de bisschop, de vijf kapittels, 37 ridders en knapen en de steden Utrecht, Amersfoort en Rhenen. Er zijn nog zeven exemplaren over, die bewaard worden in Het Utrechts Archief.</a:t>
            </a:r>
          </a:p>
          <a:p>
            <a:endParaRPr lang="nl-NL" dirty="0"/>
          </a:p>
        </p:txBody>
      </p:sp>
      <p:sp>
        <p:nvSpPr>
          <p:cNvPr id="4" name="Tijdelijke aanduiding voor dianummer 3"/>
          <p:cNvSpPr>
            <a:spLocks noGrp="1"/>
          </p:cNvSpPr>
          <p:nvPr>
            <p:ph type="sldNum" sz="quarter" idx="5"/>
          </p:nvPr>
        </p:nvSpPr>
        <p:spPr/>
        <p:txBody>
          <a:bodyPr/>
          <a:lstStyle/>
          <a:p>
            <a:fld id="{068D61A5-F226-1640-9ADE-842D8F55A6AF}" type="slidenum">
              <a:rPr lang="nl-NL" smtClean="0"/>
              <a:t>5</a:t>
            </a:fld>
            <a:endParaRPr lang="nl-NL"/>
          </a:p>
        </p:txBody>
      </p:sp>
    </p:spTree>
    <p:extLst>
      <p:ext uri="{BB962C8B-B14F-4D97-AF65-F5344CB8AC3E}">
        <p14:creationId xmlns:p14="http://schemas.microsoft.com/office/powerpoint/2010/main" val="13709952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947867">
              <a:lnSpc>
                <a:spcPct val="107000"/>
              </a:lnSpc>
              <a:spcAft>
                <a:spcPts val="829"/>
              </a:spcAft>
              <a:defRPr/>
            </a:pPr>
            <a:r>
              <a:rPr lang="nl-NL" sz="1200" dirty="0"/>
              <a:t>Optioneel. Het is aan de leerkracht hoeveel tijd je hieraan wilt en kunt besteden</a:t>
            </a:r>
          </a:p>
          <a:p>
            <a:pPr defTabSz="947867">
              <a:lnSpc>
                <a:spcPct val="107000"/>
              </a:lnSpc>
              <a:spcAft>
                <a:spcPts val="829"/>
              </a:spcAft>
              <a:defRPr/>
            </a:pPr>
            <a:br>
              <a:rPr lang="nl-NL" sz="1200" dirty="0"/>
            </a:br>
            <a:r>
              <a:rPr lang="nl-NL" sz="1200" dirty="0"/>
              <a:t>Doe nog een aantal stellingen rondom democratie…. </a:t>
            </a:r>
          </a:p>
          <a:p>
            <a:pPr defTabSz="947867">
              <a:lnSpc>
                <a:spcPct val="107000"/>
              </a:lnSpc>
              <a:spcAft>
                <a:spcPts val="829"/>
              </a:spcAft>
              <a:defRPr/>
            </a:pPr>
            <a:r>
              <a:rPr lang="nl-NL" sz="1200" dirty="0"/>
              <a:t>Je kan ook eigen stellingen toevoegen</a:t>
            </a:r>
            <a:br>
              <a:rPr lang="nl-NL" sz="1200" dirty="0"/>
            </a:br>
            <a:endParaRPr lang="nl-NL" sz="1200" dirty="0"/>
          </a:p>
          <a:p>
            <a:pPr defTabSz="947867">
              <a:lnSpc>
                <a:spcPct val="107000"/>
              </a:lnSpc>
              <a:spcAft>
                <a:spcPts val="829"/>
              </a:spcAft>
              <a:defRPr/>
            </a:pPr>
            <a:endParaRPr lang="nl-NL" sz="1200" dirty="0"/>
          </a:p>
          <a:p>
            <a:endParaRPr lang="nl-NL" dirty="0"/>
          </a:p>
        </p:txBody>
      </p:sp>
      <p:sp>
        <p:nvSpPr>
          <p:cNvPr id="4" name="Tijdelijke aanduiding voor dianummer 3"/>
          <p:cNvSpPr>
            <a:spLocks noGrp="1"/>
          </p:cNvSpPr>
          <p:nvPr>
            <p:ph type="sldNum" sz="quarter" idx="10"/>
          </p:nvPr>
        </p:nvSpPr>
        <p:spPr/>
        <p:txBody>
          <a:bodyPr/>
          <a:lstStyle/>
          <a:p>
            <a:fld id="{068D61A5-F226-1640-9ADE-842D8F55A6AF}" type="slidenum">
              <a:rPr lang="nl-NL" smtClean="0"/>
              <a:t>6</a:t>
            </a:fld>
            <a:endParaRPr lang="nl-NL"/>
          </a:p>
        </p:txBody>
      </p:sp>
    </p:spTree>
    <p:extLst>
      <p:ext uri="{BB962C8B-B14F-4D97-AF65-F5344CB8AC3E}">
        <p14:creationId xmlns:p14="http://schemas.microsoft.com/office/powerpoint/2010/main" val="37476673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B8617-85AF-7A48-9956-D914DB05F1B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BECFE53-A12E-1C84-8069-B4EC81A9DE6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87C075F-88AD-55C1-BA89-3C8A3D2E3891}"/>
              </a:ext>
            </a:extLst>
          </p:cNvPr>
          <p:cNvSpPr>
            <a:spLocks noGrp="1"/>
          </p:cNvSpPr>
          <p:nvPr>
            <p:ph type="body" idx="1"/>
          </p:nvPr>
        </p:nvSpPr>
        <p:spPr/>
        <p:txBody>
          <a:bodyPr/>
          <a:lstStyle/>
          <a:p>
            <a:pPr defTabSz="947867">
              <a:lnSpc>
                <a:spcPct val="107000"/>
              </a:lnSpc>
              <a:spcAft>
                <a:spcPts val="829"/>
              </a:spcAft>
              <a:defRPr/>
            </a:pPr>
            <a:r>
              <a:rPr lang="nl-NL" sz="1200" dirty="0"/>
              <a:t>Ga nu de les doen: Klaar voor de sloop, of niet?!</a:t>
            </a:r>
          </a:p>
          <a:p>
            <a:pPr marL="0" marR="0" lvl="0" indent="0" algn="l" defTabSz="947867" rtl="0" eaLnBrk="1" fontAlgn="auto" latinLnBrk="0" hangingPunct="1">
              <a:lnSpc>
                <a:spcPct val="107000"/>
              </a:lnSpc>
              <a:spcBef>
                <a:spcPts val="0"/>
              </a:spcBef>
              <a:spcAft>
                <a:spcPts val="829"/>
              </a:spcAft>
              <a:buClrTx/>
              <a:buSzTx/>
              <a:buFontTx/>
              <a:buNone/>
              <a:tabLst/>
              <a:defRPr/>
            </a:pPr>
            <a:r>
              <a:rPr lang="nl-NL" sz="1200" dirty="0"/>
              <a:t>Zie de website </a:t>
            </a:r>
            <a:r>
              <a:rPr lang="nl-NL" sz="1800" u="sng" dirty="0">
                <a:solidFill>
                  <a:srgbClr val="0000FF"/>
                </a:solidFill>
                <a:effectLst/>
                <a:latin typeface="Aptos" panose="020B0004020202020204" pitchFamily="34" charset="0"/>
                <a:ea typeface="Aptos" panose="020B0004020202020204" pitchFamily="34" charset="0"/>
                <a:cs typeface="Aptos" panose="020B0004020202020204" pitchFamily="34" charset="0"/>
                <a:hlinkClick r:id="rId3"/>
              </a:rPr>
              <a:t>Erfgoed en Burgerschap</a:t>
            </a:r>
            <a:r>
              <a:rPr lang="nl-NL" sz="1800" u="sng" dirty="0">
                <a:solidFill>
                  <a:srgbClr val="0000FF"/>
                </a:solidFill>
                <a:effectLst/>
                <a:latin typeface="Aptos" panose="020B0004020202020204" pitchFamily="34" charset="0"/>
                <a:ea typeface="Aptos" panose="020B0004020202020204" pitchFamily="34" charset="0"/>
                <a:cs typeface="Aptos" panose="020B0004020202020204" pitchFamily="34" charset="0"/>
              </a:rPr>
              <a:t> </a:t>
            </a:r>
          </a:p>
          <a:p>
            <a:pPr marL="0" marR="0" lvl="0" indent="0" algn="l" defTabSz="947867" rtl="0" eaLnBrk="1" fontAlgn="auto" latinLnBrk="0" hangingPunct="1">
              <a:lnSpc>
                <a:spcPct val="107000"/>
              </a:lnSpc>
              <a:spcBef>
                <a:spcPts val="0"/>
              </a:spcBef>
              <a:spcAft>
                <a:spcPts val="829"/>
              </a:spcAft>
              <a:buClrTx/>
              <a:buSzTx/>
              <a:buFontTx/>
              <a:buNone/>
              <a:tabLst/>
              <a:defRPr/>
            </a:pPr>
            <a:r>
              <a:rPr lang="nl-NL" sz="1800" u="none">
                <a:solidFill>
                  <a:srgbClr val="0000FF"/>
                </a:solidFill>
                <a:effectLst/>
                <a:latin typeface="Aptos" panose="020B0004020202020204" pitchFamily="34" charset="0"/>
                <a:ea typeface="Aptos" panose="020B0004020202020204" pitchFamily="34" charset="0"/>
                <a:cs typeface="Aptos" panose="020B0004020202020204" pitchFamily="34" charset="0"/>
              </a:rPr>
              <a:t>Hier vindt </a:t>
            </a:r>
            <a:r>
              <a:rPr lang="nl-NL" sz="1800" u="none" dirty="0">
                <a:solidFill>
                  <a:srgbClr val="0000FF"/>
                </a:solidFill>
                <a:effectLst/>
                <a:latin typeface="Aptos" panose="020B0004020202020204" pitchFamily="34" charset="0"/>
                <a:ea typeface="Aptos" panose="020B0004020202020204" pitchFamily="34" charset="0"/>
                <a:cs typeface="Aptos" panose="020B0004020202020204" pitchFamily="34" charset="0"/>
              </a:rPr>
              <a:t>je de lesbrief met uitleg en de bijbehorende lesmaterialen</a:t>
            </a:r>
            <a:endParaRPr lang="nl-NL" sz="1800" u="none" dirty="0">
              <a:effectLst/>
              <a:latin typeface="Aptos" panose="020B0004020202020204" pitchFamily="34" charset="0"/>
              <a:ea typeface="Aptos" panose="020B0004020202020204" pitchFamily="34" charset="0"/>
              <a:cs typeface="Aptos" panose="020B0004020202020204" pitchFamily="34" charset="0"/>
            </a:endParaRPr>
          </a:p>
          <a:p>
            <a:pPr defTabSz="947867">
              <a:lnSpc>
                <a:spcPct val="107000"/>
              </a:lnSpc>
              <a:spcAft>
                <a:spcPts val="829"/>
              </a:spcAft>
              <a:defRPr/>
            </a:pPr>
            <a:endParaRPr lang="nl-NL" sz="1200" dirty="0"/>
          </a:p>
          <a:p>
            <a:pPr defTabSz="947867">
              <a:lnSpc>
                <a:spcPct val="107000"/>
              </a:lnSpc>
              <a:spcAft>
                <a:spcPts val="829"/>
              </a:spcAft>
              <a:defRPr/>
            </a:pPr>
            <a:endParaRPr lang="nl-NL" sz="1200" dirty="0"/>
          </a:p>
          <a:p>
            <a:pPr defTabSz="947867">
              <a:lnSpc>
                <a:spcPct val="107000"/>
              </a:lnSpc>
              <a:spcAft>
                <a:spcPts val="829"/>
              </a:spcAft>
              <a:defRPr/>
            </a:pPr>
            <a:endParaRPr lang="nl-NL" sz="1200" dirty="0"/>
          </a:p>
          <a:p>
            <a:endParaRPr lang="nl-NL" dirty="0"/>
          </a:p>
        </p:txBody>
      </p:sp>
      <p:sp>
        <p:nvSpPr>
          <p:cNvPr id="4" name="Tijdelijke aanduiding voor dianummer 3">
            <a:extLst>
              <a:ext uri="{FF2B5EF4-FFF2-40B4-BE49-F238E27FC236}">
                <a16:creationId xmlns:a16="http://schemas.microsoft.com/office/drawing/2014/main" id="{0D9AF9A4-FE26-DDEB-E629-0554C42063B8}"/>
              </a:ext>
            </a:extLst>
          </p:cNvPr>
          <p:cNvSpPr>
            <a:spLocks noGrp="1"/>
          </p:cNvSpPr>
          <p:nvPr>
            <p:ph type="sldNum" sz="quarter" idx="10"/>
          </p:nvPr>
        </p:nvSpPr>
        <p:spPr/>
        <p:txBody>
          <a:bodyPr/>
          <a:lstStyle/>
          <a:p>
            <a:fld id="{068D61A5-F226-1640-9ADE-842D8F55A6AF}" type="slidenum">
              <a:rPr lang="nl-NL" smtClean="0"/>
              <a:t>7</a:t>
            </a:fld>
            <a:endParaRPr lang="nl-NL"/>
          </a:p>
        </p:txBody>
      </p:sp>
    </p:spTree>
    <p:extLst>
      <p:ext uri="{BB962C8B-B14F-4D97-AF65-F5344CB8AC3E}">
        <p14:creationId xmlns:p14="http://schemas.microsoft.com/office/powerpoint/2010/main" val="16260338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a:t>Titelstijl van model bewerken</a:t>
            </a:r>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p>
        </p:txBody>
      </p:sp>
      <p:sp>
        <p:nvSpPr>
          <p:cNvPr id="4" name="Tijdelijke aanduiding voor datum 3"/>
          <p:cNvSpPr>
            <a:spLocks noGrp="1"/>
          </p:cNvSpPr>
          <p:nvPr>
            <p:ph type="dt" sz="half" idx="10"/>
          </p:nvPr>
        </p:nvSpPr>
        <p:spPr/>
        <p:txBody>
          <a:bodyPr/>
          <a:lstStyle/>
          <a:p>
            <a:fld id="{C94BC43F-39E0-CA46-8FCD-24982F60E20D}" type="datetime1">
              <a:rPr lang="nl-NL" smtClean="0"/>
              <a:t>15-1-2025</a:t>
            </a:fld>
            <a:endParaRPr lang="nl-NL"/>
          </a:p>
        </p:txBody>
      </p:sp>
      <p:sp>
        <p:nvSpPr>
          <p:cNvPr id="5" name="Tijdelijke aanduiding voor voettekst 4"/>
          <p:cNvSpPr>
            <a:spLocks noGrp="1"/>
          </p:cNvSpPr>
          <p:nvPr>
            <p:ph type="ftr" sz="quarter" idx="11"/>
          </p:nvPr>
        </p:nvSpPr>
        <p:spPr/>
        <p:txBody>
          <a:bodyPr/>
          <a:lstStyle/>
          <a:p>
            <a:r>
              <a:rPr lang="nl-NL"/>
              <a:t>Landschap Erfgoed Utrecht</a:t>
            </a:r>
          </a:p>
        </p:txBody>
      </p:sp>
      <p:sp>
        <p:nvSpPr>
          <p:cNvPr id="6" name="Tijdelijke aanduiding voor dianummer 5"/>
          <p:cNvSpPr>
            <a:spLocks noGrp="1"/>
          </p:cNvSpPr>
          <p:nvPr>
            <p:ph type="sldNum" sz="quarter" idx="12"/>
          </p:nvPr>
        </p:nvSpPr>
        <p:spPr/>
        <p:txBody>
          <a:bodyPr/>
          <a:lstStyle/>
          <a:p>
            <a:fld id="{E88DD9EE-BD09-464A-A77B-330146358BD3}" type="slidenum">
              <a:rPr lang="nl-NL" smtClean="0"/>
              <a:t>‹nr.›</a:t>
            </a:fld>
            <a:endParaRPr lang="nl-NL"/>
          </a:p>
        </p:txBody>
      </p:sp>
    </p:spTree>
    <p:extLst>
      <p:ext uri="{BB962C8B-B14F-4D97-AF65-F5344CB8AC3E}">
        <p14:creationId xmlns:p14="http://schemas.microsoft.com/office/powerpoint/2010/main" val="2023346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Titelstijl van model bewerken</a:t>
            </a:r>
          </a:p>
        </p:txBody>
      </p:sp>
      <p:sp>
        <p:nvSpPr>
          <p:cNvPr id="3" name="Tijdelijke aanduiding voor inhoud 2"/>
          <p:cNvSpPr>
            <a:spLocks noGrp="1"/>
          </p:cNvSpPr>
          <p:nvPr>
            <p:ph idx="1"/>
          </p:nvPr>
        </p:nvSpPr>
        <p:spPr/>
        <p:txBody>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F7F405D1-B0A0-3842-A51E-DD1F316B7313}" type="datetime1">
              <a:rPr lang="nl-NL" smtClean="0"/>
              <a:t>15-1-2025</a:t>
            </a:fld>
            <a:endParaRPr lang="nl-NL"/>
          </a:p>
        </p:txBody>
      </p:sp>
      <p:sp>
        <p:nvSpPr>
          <p:cNvPr id="5" name="Tijdelijke aanduiding voor voettekst 4"/>
          <p:cNvSpPr>
            <a:spLocks noGrp="1"/>
          </p:cNvSpPr>
          <p:nvPr>
            <p:ph type="ftr" sz="quarter" idx="11"/>
          </p:nvPr>
        </p:nvSpPr>
        <p:spPr/>
        <p:txBody>
          <a:bodyPr/>
          <a:lstStyle/>
          <a:p>
            <a:r>
              <a:rPr lang="nl-NL"/>
              <a:t>Landschap Erfgoed Utrecht</a:t>
            </a:r>
          </a:p>
        </p:txBody>
      </p:sp>
      <p:sp>
        <p:nvSpPr>
          <p:cNvPr id="6" name="Tijdelijke aanduiding voor dianummer 5"/>
          <p:cNvSpPr>
            <a:spLocks noGrp="1"/>
          </p:cNvSpPr>
          <p:nvPr>
            <p:ph type="sldNum" sz="quarter" idx="12"/>
          </p:nvPr>
        </p:nvSpPr>
        <p:spPr/>
        <p:txBody>
          <a:bodyPr/>
          <a:lstStyle/>
          <a:p>
            <a:fld id="{E88DD9EE-BD09-464A-A77B-330146358BD3}" type="slidenum">
              <a:rPr lang="nl-NL" smtClean="0"/>
              <a:t>‹nr.›</a:t>
            </a:fld>
            <a:endParaRPr lang="nl-NL"/>
          </a:p>
        </p:txBody>
      </p:sp>
    </p:spTree>
    <p:extLst>
      <p:ext uri="{BB962C8B-B14F-4D97-AF65-F5344CB8AC3E}">
        <p14:creationId xmlns:p14="http://schemas.microsoft.com/office/powerpoint/2010/main" val="9738314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a:t>Titelstijl van model bewerken</a:t>
            </a:r>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om de tekststijl van het model te bewerken</a:t>
            </a:r>
          </a:p>
        </p:txBody>
      </p:sp>
      <p:sp>
        <p:nvSpPr>
          <p:cNvPr id="4" name="Tijdelijke aanduiding voor datum 3"/>
          <p:cNvSpPr>
            <a:spLocks noGrp="1"/>
          </p:cNvSpPr>
          <p:nvPr>
            <p:ph type="dt" sz="half" idx="10"/>
          </p:nvPr>
        </p:nvSpPr>
        <p:spPr/>
        <p:txBody>
          <a:bodyPr/>
          <a:lstStyle/>
          <a:p>
            <a:fld id="{7150072E-7FCD-F64A-81F7-8BDBCEAAC1FD}" type="datetime1">
              <a:rPr lang="nl-NL" smtClean="0"/>
              <a:t>15-1-2025</a:t>
            </a:fld>
            <a:endParaRPr lang="nl-NL"/>
          </a:p>
        </p:txBody>
      </p:sp>
      <p:sp>
        <p:nvSpPr>
          <p:cNvPr id="5" name="Tijdelijke aanduiding voor voettekst 4"/>
          <p:cNvSpPr>
            <a:spLocks noGrp="1"/>
          </p:cNvSpPr>
          <p:nvPr>
            <p:ph type="ftr" sz="quarter" idx="11"/>
          </p:nvPr>
        </p:nvSpPr>
        <p:spPr/>
        <p:txBody>
          <a:bodyPr/>
          <a:lstStyle/>
          <a:p>
            <a:r>
              <a:rPr lang="nl-NL"/>
              <a:t>Landschap Erfgoed Utrecht</a:t>
            </a:r>
          </a:p>
        </p:txBody>
      </p:sp>
      <p:sp>
        <p:nvSpPr>
          <p:cNvPr id="6" name="Tijdelijke aanduiding voor dianummer 5"/>
          <p:cNvSpPr>
            <a:spLocks noGrp="1"/>
          </p:cNvSpPr>
          <p:nvPr>
            <p:ph type="sldNum" sz="quarter" idx="12"/>
          </p:nvPr>
        </p:nvSpPr>
        <p:spPr/>
        <p:txBody>
          <a:bodyPr/>
          <a:lstStyle/>
          <a:p>
            <a:fld id="{E88DD9EE-BD09-464A-A77B-330146358BD3}" type="slidenum">
              <a:rPr lang="nl-NL" smtClean="0"/>
              <a:t>‹nr.›</a:t>
            </a:fld>
            <a:endParaRPr lang="nl-NL"/>
          </a:p>
        </p:txBody>
      </p:sp>
    </p:spTree>
    <p:extLst>
      <p:ext uri="{BB962C8B-B14F-4D97-AF65-F5344CB8AC3E}">
        <p14:creationId xmlns:p14="http://schemas.microsoft.com/office/powerpoint/2010/main" val="1212104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Titelstijl van model bewerken</a:t>
            </a:r>
          </a:p>
        </p:txBody>
      </p:sp>
      <p:sp>
        <p:nvSpPr>
          <p:cNvPr id="3" name="Tijdelijke aanduiding voor inhoud 2"/>
          <p:cNvSpPr>
            <a:spLocks noGrp="1"/>
          </p:cNvSpPr>
          <p:nvPr>
            <p:ph sz="half" idx="1"/>
          </p:nvPr>
        </p:nvSpPr>
        <p:spPr>
          <a:xfrm>
            <a:off x="838200" y="1825625"/>
            <a:ext cx="5181600" cy="4351338"/>
          </a:xfrm>
        </p:spPr>
        <p:txBody>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172200" y="1825625"/>
            <a:ext cx="5181600" cy="4351338"/>
          </a:xfrm>
        </p:spPr>
        <p:txBody>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D3A51A2C-5E91-4047-B8DB-05D02749B605}" type="datetime1">
              <a:rPr lang="nl-NL" smtClean="0"/>
              <a:t>15-1-2025</a:t>
            </a:fld>
            <a:endParaRPr lang="nl-NL"/>
          </a:p>
        </p:txBody>
      </p:sp>
      <p:sp>
        <p:nvSpPr>
          <p:cNvPr id="6" name="Tijdelijke aanduiding voor voettekst 5"/>
          <p:cNvSpPr>
            <a:spLocks noGrp="1"/>
          </p:cNvSpPr>
          <p:nvPr>
            <p:ph type="ftr" sz="quarter" idx="11"/>
          </p:nvPr>
        </p:nvSpPr>
        <p:spPr/>
        <p:txBody>
          <a:bodyPr/>
          <a:lstStyle/>
          <a:p>
            <a:r>
              <a:rPr lang="nl-NL"/>
              <a:t>Landschap Erfgoed Utrecht</a:t>
            </a:r>
          </a:p>
        </p:txBody>
      </p:sp>
      <p:sp>
        <p:nvSpPr>
          <p:cNvPr id="7" name="Tijdelijke aanduiding voor dianummer 6"/>
          <p:cNvSpPr>
            <a:spLocks noGrp="1"/>
          </p:cNvSpPr>
          <p:nvPr>
            <p:ph type="sldNum" sz="quarter" idx="12"/>
          </p:nvPr>
        </p:nvSpPr>
        <p:spPr/>
        <p:txBody>
          <a:bodyPr/>
          <a:lstStyle/>
          <a:p>
            <a:fld id="{E88DD9EE-BD09-464A-A77B-330146358BD3}" type="slidenum">
              <a:rPr lang="nl-NL" smtClean="0"/>
              <a:t>‹nr.›</a:t>
            </a:fld>
            <a:endParaRPr lang="nl-NL"/>
          </a:p>
        </p:txBody>
      </p:sp>
    </p:spTree>
    <p:extLst>
      <p:ext uri="{BB962C8B-B14F-4D97-AF65-F5344CB8AC3E}">
        <p14:creationId xmlns:p14="http://schemas.microsoft.com/office/powerpoint/2010/main" val="813464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Titelstijl van model bewerken</a:t>
            </a:r>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tekststijl van het model te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tekststijl van het model te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39388F30-1BA3-1840-B894-A97B782BDAF9}" type="datetime1">
              <a:rPr lang="nl-NL" smtClean="0"/>
              <a:t>15-1-2025</a:t>
            </a:fld>
            <a:endParaRPr lang="nl-NL"/>
          </a:p>
        </p:txBody>
      </p:sp>
      <p:sp>
        <p:nvSpPr>
          <p:cNvPr id="8" name="Tijdelijke aanduiding voor voettekst 7"/>
          <p:cNvSpPr>
            <a:spLocks noGrp="1"/>
          </p:cNvSpPr>
          <p:nvPr>
            <p:ph type="ftr" sz="quarter" idx="11"/>
          </p:nvPr>
        </p:nvSpPr>
        <p:spPr/>
        <p:txBody>
          <a:bodyPr/>
          <a:lstStyle/>
          <a:p>
            <a:r>
              <a:rPr lang="nl-NL"/>
              <a:t>Landschap Erfgoed Utrecht</a:t>
            </a:r>
          </a:p>
        </p:txBody>
      </p:sp>
      <p:sp>
        <p:nvSpPr>
          <p:cNvPr id="9" name="Tijdelijke aanduiding voor dianummer 8"/>
          <p:cNvSpPr>
            <a:spLocks noGrp="1"/>
          </p:cNvSpPr>
          <p:nvPr>
            <p:ph type="sldNum" sz="quarter" idx="12"/>
          </p:nvPr>
        </p:nvSpPr>
        <p:spPr/>
        <p:txBody>
          <a:bodyPr/>
          <a:lstStyle/>
          <a:p>
            <a:fld id="{E88DD9EE-BD09-464A-A77B-330146358BD3}" type="slidenum">
              <a:rPr lang="nl-NL" smtClean="0"/>
              <a:t>‹nr.›</a:t>
            </a:fld>
            <a:endParaRPr lang="nl-NL"/>
          </a:p>
        </p:txBody>
      </p:sp>
    </p:spTree>
    <p:extLst>
      <p:ext uri="{BB962C8B-B14F-4D97-AF65-F5344CB8AC3E}">
        <p14:creationId xmlns:p14="http://schemas.microsoft.com/office/powerpoint/2010/main" val="10171395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Titelstijl van model bewerken</a:t>
            </a:r>
          </a:p>
        </p:txBody>
      </p:sp>
      <p:sp>
        <p:nvSpPr>
          <p:cNvPr id="3" name="Tijdelijke aanduiding voor datum 2"/>
          <p:cNvSpPr>
            <a:spLocks noGrp="1"/>
          </p:cNvSpPr>
          <p:nvPr>
            <p:ph type="dt" sz="half" idx="10"/>
          </p:nvPr>
        </p:nvSpPr>
        <p:spPr/>
        <p:txBody>
          <a:bodyPr/>
          <a:lstStyle/>
          <a:p>
            <a:fld id="{C54EECED-7E02-7948-996A-9CB5607C7C0C}" type="datetime1">
              <a:rPr lang="nl-NL" smtClean="0"/>
              <a:t>15-1-2025</a:t>
            </a:fld>
            <a:endParaRPr lang="nl-NL"/>
          </a:p>
        </p:txBody>
      </p:sp>
      <p:sp>
        <p:nvSpPr>
          <p:cNvPr id="4" name="Tijdelijke aanduiding voor voettekst 3"/>
          <p:cNvSpPr>
            <a:spLocks noGrp="1"/>
          </p:cNvSpPr>
          <p:nvPr>
            <p:ph type="ftr" sz="quarter" idx="11"/>
          </p:nvPr>
        </p:nvSpPr>
        <p:spPr/>
        <p:txBody>
          <a:bodyPr/>
          <a:lstStyle/>
          <a:p>
            <a:r>
              <a:rPr lang="nl-NL"/>
              <a:t>Landschap Erfgoed Utrecht</a:t>
            </a:r>
          </a:p>
        </p:txBody>
      </p:sp>
      <p:sp>
        <p:nvSpPr>
          <p:cNvPr id="5" name="Tijdelijke aanduiding voor dianummer 4"/>
          <p:cNvSpPr>
            <a:spLocks noGrp="1"/>
          </p:cNvSpPr>
          <p:nvPr>
            <p:ph type="sldNum" sz="quarter" idx="12"/>
          </p:nvPr>
        </p:nvSpPr>
        <p:spPr/>
        <p:txBody>
          <a:bodyPr/>
          <a:lstStyle/>
          <a:p>
            <a:fld id="{E88DD9EE-BD09-464A-A77B-330146358BD3}" type="slidenum">
              <a:rPr lang="nl-NL" smtClean="0"/>
              <a:t>‹nr.›</a:t>
            </a:fld>
            <a:endParaRPr lang="nl-NL"/>
          </a:p>
        </p:txBody>
      </p:sp>
    </p:spTree>
    <p:extLst>
      <p:ext uri="{BB962C8B-B14F-4D97-AF65-F5344CB8AC3E}">
        <p14:creationId xmlns:p14="http://schemas.microsoft.com/office/powerpoint/2010/main" val="1095006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86CE1833-EBC6-A64D-AF3D-B713A27D9D0B}" type="datetime1">
              <a:rPr lang="nl-NL" smtClean="0"/>
              <a:t>15-1-2025</a:t>
            </a:fld>
            <a:endParaRPr lang="nl-NL"/>
          </a:p>
        </p:txBody>
      </p:sp>
      <p:sp>
        <p:nvSpPr>
          <p:cNvPr id="3" name="Tijdelijke aanduiding voor voettekst 2"/>
          <p:cNvSpPr>
            <a:spLocks noGrp="1"/>
          </p:cNvSpPr>
          <p:nvPr>
            <p:ph type="ftr" sz="quarter" idx="11"/>
          </p:nvPr>
        </p:nvSpPr>
        <p:spPr/>
        <p:txBody>
          <a:bodyPr/>
          <a:lstStyle/>
          <a:p>
            <a:r>
              <a:rPr lang="nl-NL"/>
              <a:t>Landschap Erfgoed Utrecht</a:t>
            </a:r>
          </a:p>
        </p:txBody>
      </p:sp>
      <p:sp>
        <p:nvSpPr>
          <p:cNvPr id="4" name="Tijdelijke aanduiding voor dianummer 3"/>
          <p:cNvSpPr>
            <a:spLocks noGrp="1"/>
          </p:cNvSpPr>
          <p:nvPr>
            <p:ph type="sldNum" sz="quarter" idx="12"/>
          </p:nvPr>
        </p:nvSpPr>
        <p:spPr/>
        <p:txBody>
          <a:bodyPr/>
          <a:lstStyle/>
          <a:p>
            <a:fld id="{E88DD9EE-BD09-464A-A77B-330146358BD3}" type="slidenum">
              <a:rPr lang="nl-NL" smtClean="0"/>
              <a:t>‹nr.›</a:t>
            </a:fld>
            <a:endParaRPr lang="nl-NL"/>
          </a:p>
        </p:txBody>
      </p:sp>
    </p:spTree>
    <p:extLst>
      <p:ext uri="{BB962C8B-B14F-4D97-AF65-F5344CB8AC3E}">
        <p14:creationId xmlns:p14="http://schemas.microsoft.com/office/powerpoint/2010/main" val="1993681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Titelstijl van model bewerken</a:t>
            </a:r>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tekststijl van het model te bewerken</a:t>
            </a:r>
          </a:p>
        </p:txBody>
      </p:sp>
      <p:sp>
        <p:nvSpPr>
          <p:cNvPr id="5" name="Tijdelijke aanduiding voor datum 4"/>
          <p:cNvSpPr>
            <a:spLocks noGrp="1"/>
          </p:cNvSpPr>
          <p:nvPr>
            <p:ph type="dt" sz="half" idx="10"/>
          </p:nvPr>
        </p:nvSpPr>
        <p:spPr/>
        <p:txBody>
          <a:bodyPr/>
          <a:lstStyle/>
          <a:p>
            <a:fld id="{0A2AD512-B010-EA41-A8EF-CC13D1DA8185}" type="datetime1">
              <a:rPr lang="nl-NL" smtClean="0"/>
              <a:t>15-1-2025</a:t>
            </a:fld>
            <a:endParaRPr lang="nl-NL"/>
          </a:p>
        </p:txBody>
      </p:sp>
      <p:sp>
        <p:nvSpPr>
          <p:cNvPr id="6" name="Tijdelijke aanduiding voor voettekst 5"/>
          <p:cNvSpPr>
            <a:spLocks noGrp="1"/>
          </p:cNvSpPr>
          <p:nvPr>
            <p:ph type="ftr" sz="quarter" idx="11"/>
          </p:nvPr>
        </p:nvSpPr>
        <p:spPr/>
        <p:txBody>
          <a:bodyPr/>
          <a:lstStyle/>
          <a:p>
            <a:r>
              <a:rPr lang="nl-NL"/>
              <a:t>Landschap Erfgoed Utrecht</a:t>
            </a:r>
          </a:p>
        </p:txBody>
      </p:sp>
      <p:sp>
        <p:nvSpPr>
          <p:cNvPr id="7" name="Tijdelijke aanduiding voor dianummer 6"/>
          <p:cNvSpPr>
            <a:spLocks noGrp="1"/>
          </p:cNvSpPr>
          <p:nvPr>
            <p:ph type="sldNum" sz="quarter" idx="12"/>
          </p:nvPr>
        </p:nvSpPr>
        <p:spPr/>
        <p:txBody>
          <a:bodyPr/>
          <a:lstStyle/>
          <a:p>
            <a:fld id="{E88DD9EE-BD09-464A-A77B-330146358BD3}" type="slidenum">
              <a:rPr lang="nl-NL" smtClean="0"/>
              <a:t>‹nr.›</a:t>
            </a:fld>
            <a:endParaRPr lang="nl-NL"/>
          </a:p>
        </p:txBody>
      </p:sp>
    </p:spTree>
    <p:extLst>
      <p:ext uri="{BB962C8B-B14F-4D97-AF65-F5344CB8AC3E}">
        <p14:creationId xmlns:p14="http://schemas.microsoft.com/office/powerpoint/2010/main" val="612449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Titelstijl van model bewerken</a:t>
            </a:r>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tekststijl van het model te bewerken</a:t>
            </a:r>
          </a:p>
        </p:txBody>
      </p:sp>
      <p:sp>
        <p:nvSpPr>
          <p:cNvPr id="5" name="Tijdelijke aanduiding voor datum 4"/>
          <p:cNvSpPr>
            <a:spLocks noGrp="1"/>
          </p:cNvSpPr>
          <p:nvPr>
            <p:ph type="dt" sz="half" idx="10"/>
          </p:nvPr>
        </p:nvSpPr>
        <p:spPr/>
        <p:txBody>
          <a:bodyPr/>
          <a:lstStyle/>
          <a:p>
            <a:fld id="{58A98B8A-EE97-C049-8C03-00F5CFA41E17}" type="datetime1">
              <a:rPr lang="nl-NL" smtClean="0"/>
              <a:t>15-1-2025</a:t>
            </a:fld>
            <a:endParaRPr lang="nl-NL"/>
          </a:p>
        </p:txBody>
      </p:sp>
      <p:sp>
        <p:nvSpPr>
          <p:cNvPr id="6" name="Tijdelijke aanduiding voor voettekst 5"/>
          <p:cNvSpPr>
            <a:spLocks noGrp="1"/>
          </p:cNvSpPr>
          <p:nvPr>
            <p:ph type="ftr" sz="quarter" idx="11"/>
          </p:nvPr>
        </p:nvSpPr>
        <p:spPr/>
        <p:txBody>
          <a:bodyPr/>
          <a:lstStyle/>
          <a:p>
            <a:r>
              <a:rPr lang="nl-NL"/>
              <a:t>Landschap Erfgoed Utrecht</a:t>
            </a:r>
          </a:p>
        </p:txBody>
      </p:sp>
      <p:sp>
        <p:nvSpPr>
          <p:cNvPr id="7" name="Tijdelijke aanduiding voor dianummer 6"/>
          <p:cNvSpPr>
            <a:spLocks noGrp="1"/>
          </p:cNvSpPr>
          <p:nvPr>
            <p:ph type="sldNum" sz="quarter" idx="12"/>
          </p:nvPr>
        </p:nvSpPr>
        <p:spPr/>
        <p:txBody>
          <a:bodyPr/>
          <a:lstStyle/>
          <a:p>
            <a:fld id="{E88DD9EE-BD09-464A-A77B-330146358BD3}" type="slidenum">
              <a:rPr lang="nl-NL" smtClean="0"/>
              <a:t>‹nr.›</a:t>
            </a:fld>
            <a:endParaRPr lang="nl-NL"/>
          </a:p>
        </p:txBody>
      </p:sp>
    </p:spTree>
    <p:extLst>
      <p:ext uri="{BB962C8B-B14F-4D97-AF65-F5344CB8AC3E}">
        <p14:creationId xmlns:p14="http://schemas.microsoft.com/office/powerpoint/2010/main" val="5547189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Titelstijl van model bewerken</a:t>
            </a:r>
          </a:p>
        </p:txBody>
      </p:sp>
      <p:sp>
        <p:nvSpPr>
          <p:cNvPr id="3" name="Tijdelijke aanduiding voor verticale tekst 2"/>
          <p:cNvSpPr>
            <a:spLocks noGrp="1"/>
          </p:cNvSpPr>
          <p:nvPr>
            <p:ph type="body" orient="vert" idx="1"/>
          </p:nvPr>
        </p:nvSpPr>
        <p:spPr/>
        <p:txBody>
          <a:bodyPr vert="eaVert"/>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EF4031C9-DA9F-D549-B018-54DE59BC0188}" type="datetime1">
              <a:rPr lang="nl-NL" smtClean="0"/>
              <a:t>15-1-2025</a:t>
            </a:fld>
            <a:endParaRPr lang="nl-NL"/>
          </a:p>
        </p:txBody>
      </p:sp>
      <p:sp>
        <p:nvSpPr>
          <p:cNvPr id="5" name="Tijdelijke aanduiding voor voettekst 4"/>
          <p:cNvSpPr>
            <a:spLocks noGrp="1"/>
          </p:cNvSpPr>
          <p:nvPr>
            <p:ph type="ftr" sz="quarter" idx="11"/>
          </p:nvPr>
        </p:nvSpPr>
        <p:spPr/>
        <p:txBody>
          <a:bodyPr/>
          <a:lstStyle/>
          <a:p>
            <a:r>
              <a:rPr lang="nl-NL"/>
              <a:t>Landschap Erfgoed Utrecht</a:t>
            </a:r>
          </a:p>
        </p:txBody>
      </p:sp>
      <p:sp>
        <p:nvSpPr>
          <p:cNvPr id="6" name="Tijdelijke aanduiding voor dianummer 5"/>
          <p:cNvSpPr>
            <a:spLocks noGrp="1"/>
          </p:cNvSpPr>
          <p:nvPr>
            <p:ph type="sldNum" sz="quarter" idx="12"/>
          </p:nvPr>
        </p:nvSpPr>
        <p:spPr/>
        <p:txBody>
          <a:bodyPr/>
          <a:lstStyle/>
          <a:p>
            <a:fld id="{E88DD9EE-BD09-464A-A77B-330146358BD3}" type="slidenum">
              <a:rPr lang="nl-NL" smtClean="0"/>
              <a:t>‹nr.›</a:t>
            </a:fld>
            <a:endParaRPr lang="nl-NL"/>
          </a:p>
        </p:txBody>
      </p:sp>
    </p:spTree>
    <p:extLst>
      <p:ext uri="{BB962C8B-B14F-4D97-AF65-F5344CB8AC3E}">
        <p14:creationId xmlns:p14="http://schemas.microsoft.com/office/powerpoint/2010/main" val="9348810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Titelstijl van model bewerken</a:t>
            </a:r>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99B783EE-CF7E-884D-BB6D-98110CB13409}" type="datetime1">
              <a:rPr lang="nl-NL" smtClean="0"/>
              <a:t>15-1-2025</a:t>
            </a:fld>
            <a:endParaRPr lang="nl-NL"/>
          </a:p>
        </p:txBody>
      </p:sp>
      <p:sp>
        <p:nvSpPr>
          <p:cNvPr id="5" name="Tijdelijke aanduiding voor voettekst 4"/>
          <p:cNvSpPr>
            <a:spLocks noGrp="1"/>
          </p:cNvSpPr>
          <p:nvPr>
            <p:ph type="ftr" sz="quarter" idx="11"/>
          </p:nvPr>
        </p:nvSpPr>
        <p:spPr/>
        <p:txBody>
          <a:bodyPr/>
          <a:lstStyle/>
          <a:p>
            <a:r>
              <a:rPr lang="nl-NL"/>
              <a:t>Landschap Erfgoed Utrecht</a:t>
            </a:r>
          </a:p>
        </p:txBody>
      </p:sp>
      <p:sp>
        <p:nvSpPr>
          <p:cNvPr id="6" name="Tijdelijke aanduiding voor dianummer 5"/>
          <p:cNvSpPr>
            <a:spLocks noGrp="1"/>
          </p:cNvSpPr>
          <p:nvPr>
            <p:ph type="sldNum" sz="quarter" idx="12"/>
          </p:nvPr>
        </p:nvSpPr>
        <p:spPr/>
        <p:txBody>
          <a:bodyPr/>
          <a:lstStyle/>
          <a:p>
            <a:fld id="{E88DD9EE-BD09-464A-A77B-330146358BD3}" type="slidenum">
              <a:rPr lang="nl-NL" smtClean="0"/>
              <a:t>‹nr.›</a:t>
            </a:fld>
            <a:endParaRPr lang="nl-NL"/>
          </a:p>
        </p:txBody>
      </p:sp>
    </p:spTree>
    <p:extLst>
      <p:ext uri="{BB962C8B-B14F-4D97-AF65-F5344CB8AC3E}">
        <p14:creationId xmlns:p14="http://schemas.microsoft.com/office/powerpoint/2010/main" val="1554992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Titelstijl van model bewerken</a:t>
            </a:r>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40BEC1-6D35-3D40-B62A-895915CC6AA3}" type="datetime1">
              <a:rPr lang="nl-NL" smtClean="0"/>
              <a:t>15-1-2025</a:t>
            </a:fld>
            <a:endParaRPr lang="nl-NL"/>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nl-NL"/>
              <a:t>Landschap Erfgoed Utrecht</a:t>
            </a:r>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8DD9EE-BD09-464A-A77B-330146358BD3}" type="slidenum">
              <a:rPr lang="nl-NL" smtClean="0"/>
              <a:t>‹nr.›</a:t>
            </a:fld>
            <a:endParaRPr lang="nl-NL"/>
          </a:p>
        </p:txBody>
      </p:sp>
    </p:spTree>
    <p:extLst>
      <p:ext uri="{BB962C8B-B14F-4D97-AF65-F5344CB8AC3E}">
        <p14:creationId xmlns:p14="http://schemas.microsoft.com/office/powerpoint/2010/main" val="14629953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3415" y="209006"/>
            <a:ext cx="1590159" cy="987746"/>
          </a:xfrm>
          <a:prstGeom prst="rect">
            <a:avLst/>
          </a:prstGeom>
        </p:spPr>
      </p:pic>
      <p:pic>
        <p:nvPicPr>
          <p:cNvPr id="7" name="Afbeelding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715647" y="6359847"/>
            <a:ext cx="337397" cy="337397"/>
          </a:xfrm>
          <a:prstGeom prst="rect">
            <a:avLst/>
          </a:prstGeom>
        </p:spPr>
      </p:pic>
      <p:sp>
        <p:nvSpPr>
          <p:cNvPr id="14" name="Tijdelijke aanduiding voor voettekst 13"/>
          <p:cNvSpPr>
            <a:spLocks noGrp="1"/>
          </p:cNvSpPr>
          <p:nvPr>
            <p:ph type="ftr" sz="quarter" idx="11"/>
          </p:nvPr>
        </p:nvSpPr>
        <p:spPr/>
        <p:txBody>
          <a:bodyPr/>
          <a:lstStyle/>
          <a:p>
            <a:r>
              <a:rPr lang="nl-NL"/>
              <a:t>Landschap Erfgoed Utrecht</a:t>
            </a:r>
          </a:p>
        </p:txBody>
      </p:sp>
      <p:sp>
        <p:nvSpPr>
          <p:cNvPr id="15" name="Tijdelijke aanduiding voor dianummer 14"/>
          <p:cNvSpPr>
            <a:spLocks noGrp="1"/>
          </p:cNvSpPr>
          <p:nvPr>
            <p:ph type="sldNum" sz="quarter" idx="12"/>
          </p:nvPr>
        </p:nvSpPr>
        <p:spPr/>
        <p:txBody>
          <a:bodyPr/>
          <a:lstStyle/>
          <a:p>
            <a:fld id="{E88DD9EE-BD09-464A-A77B-330146358BD3}" type="slidenum">
              <a:rPr lang="nl-NL" smtClean="0"/>
              <a:t>1</a:t>
            </a:fld>
            <a:endParaRPr lang="nl-NL"/>
          </a:p>
        </p:txBody>
      </p:sp>
      <p:sp>
        <p:nvSpPr>
          <p:cNvPr id="6" name="Tekstvak 5">
            <a:extLst>
              <a:ext uri="{FF2B5EF4-FFF2-40B4-BE49-F238E27FC236}">
                <a16:creationId xmlns:a16="http://schemas.microsoft.com/office/drawing/2014/main" id="{5093A6B1-6EAB-4F65-98A9-09F0AAECBED9}"/>
              </a:ext>
            </a:extLst>
          </p:cNvPr>
          <p:cNvSpPr txBox="1"/>
          <p:nvPr/>
        </p:nvSpPr>
        <p:spPr>
          <a:xfrm>
            <a:off x="1559496" y="2636912"/>
            <a:ext cx="7626642" cy="2739211"/>
          </a:xfrm>
          <a:prstGeom prst="rect">
            <a:avLst/>
          </a:prstGeom>
          <a:noFill/>
        </p:spPr>
        <p:txBody>
          <a:bodyPr wrap="square" rtlCol="0">
            <a:spAutoFit/>
          </a:bodyPr>
          <a:lstStyle/>
          <a:p>
            <a:pPr algn="ctr"/>
            <a:r>
              <a:rPr lang="nl-NL" sz="4000" b="1" dirty="0">
                <a:ea typeface="Arial Rounded MT" charset="0"/>
                <a:cs typeface="Arial Rounded MT" charset="0"/>
              </a:rPr>
              <a:t>DEMOCRATIE!</a:t>
            </a:r>
          </a:p>
          <a:p>
            <a:pPr algn="ctr"/>
            <a:endParaRPr lang="nl-NL" sz="3600" b="1" dirty="0">
              <a:latin typeface="universb"/>
              <a:ea typeface="Arial Rounded MT" charset="0"/>
              <a:cs typeface="Arial Rounded MT" charset="0"/>
            </a:endParaRPr>
          </a:p>
          <a:p>
            <a:endParaRPr lang="nl-NL" sz="2800" dirty="0">
              <a:latin typeface="Arial Rounded MT" charset="0"/>
              <a:ea typeface="Arial Rounded MT" charset="0"/>
              <a:cs typeface="Arial Rounded MT" charset="0"/>
            </a:endParaRPr>
          </a:p>
          <a:p>
            <a:endParaRPr lang="nl-NL" sz="2800" dirty="0">
              <a:latin typeface="Arial Rounded MT" charset="0"/>
              <a:ea typeface="Arial Rounded MT" charset="0"/>
              <a:cs typeface="Arial Rounded MT" charset="0"/>
            </a:endParaRPr>
          </a:p>
          <a:p>
            <a:endParaRPr lang="nl-NL" sz="2000" dirty="0">
              <a:latin typeface="Arial Rounded MT" charset="0"/>
              <a:ea typeface="Arial Rounded MT" charset="0"/>
              <a:cs typeface="Arial Rounded MT" charset="0"/>
            </a:endParaRPr>
          </a:p>
          <a:p>
            <a:endParaRPr lang="nl-NL" sz="2000" dirty="0">
              <a:latin typeface="Arial Rounded MT" charset="0"/>
              <a:ea typeface="Arial Rounded MT" charset="0"/>
              <a:cs typeface="Arial Rounded MT" charset="0"/>
            </a:endParaRPr>
          </a:p>
        </p:txBody>
      </p:sp>
      <p:pic>
        <p:nvPicPr>
          <p:cNvPr id="3" name="Afbeelding 2" descr="Afbeelding met Graphics, Lettertype, logo, cirkel&#10;&#10;Automatisch gegenereerde beschrijving">
            <a:extLst>
              <a:ext uri="{FF2B5EF4-FFF2-40B4-BE49-F238E27FC236}">
                <a16:creationId xmlns:a16="http://schemas.microsoft.com/office/drawing/2014/main" id="{83A21587-F4CA-1324-7C78-30681B8D4EAA}"/>
              </a:ext>
            </a:extLst>
          </p:cNvPr>
          <p:cNvPicPr>
            <a:picLocks noChangeAspect="1"/>
          </p:cNvPicPr>
          <p:nvPr/>
        </p:nvPicPr>
        <p:blipFill>
          <a:blip r:embed="rId5"/>
          <a:stretch>
            <a:fillRect/>
          </a:stretch>
        </p:blipFill>
        <p:spPr>
          <a:xfrm>
            <a:off x="9577066" y="245518"/>
            <a:ext cx="2307279" cy="1112835"/>
          </a:xfrm>
          <a:prstGeom prst="rect">
            <a:avLst/>
          </a:prstGeom>
        </p:spPr>
      </p:pic>
    </p:spTree>
    <p:extLst>
      <p:ext uri="{BB962C8B-B14F-4D97-AF65-F5344CB8AC3E}">
        <p14:creationId xmlns:p14="http://schemas.microsoft.com/office/powerpoint/2010/main" val="1662074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3416" y="209006"/>
            <a:ext cx="1496120" cy="929332"/>
          </a:xfrm>
          <a:prstGeom prst="rect">
            <a:avLst/>
          </a:prstGeom>
        </p:spPr>
      </p:pic>
      <p:pic>
        <p:nvPicPr>
          <p:cNvPr id="7" name="Afbeelding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715647" y="6359847"/>
            <a:ext cx="337397" cy="337397"/>
          </a:xfrm>
          <a:prstGeom prst="rect">
            <a:avLst/>
          </a:prstGeom>
        </p:spPr>
      </p:pic>
      <p:sp>
        <p:nvSpPr>
          <p:cNvPr id="14" name="Tijdelijke aanduiding voor voettekst 13"/>
          <p:cNvSpPr>
            <a:spLocks noGrp="1"/>
          </p:cNvSpPr>
          <p:nvPr>
            <p:ph type="ftr" sz="quarter" idx="11"/>
          </p:nvPr>
        </p:nvSpPr>
        <p:spPr/>
        <p:txBody>
          <a:bodyPr/>
          <a:lstStyle/>
          <a:p>
            <a:r>
              <a:rPr lang="nl-NL"/>
              <a:t>Landschap Erfgoed Utrecht</a:t>
            </a:r>
          </a:p>
        </p:txBody>
      </p:sp>
      <p:sp>
        <p:nvSpPr>
          <p:cNvPr id="15" name="Tijdelijke aanduiding voor dianummer 14"/>
          <p:cNvSpPr>
            <a:spLocks noGrp="1"/>
          </p:cNvSpPr>
          <p:nvPr>
            <p:ph type="sldNum" sz="quarter" idx="12"/>
          </p:nvPr>
        </p:nvSpPr>
        <p:spPr/>
        <p:txBody>
          <a:bodyPr/>
          <a:lstStyle/>
          <a:p>
            <a:fld id="{E88DD9EE-BD09-464A-A77B-330146358BD3}" type="slidenum">
              <a:rPr lang="nl-NL" smtClean="0"/>
              <a:t>2</a:t>
            </a:fld>
            <a:endParaRPr lang="nl-NL"/>
          </a:p>
        </p:txBody>
      </p:sp>
      <p:sp>
        <p:nvSpPr>
          <p:cNvPr id="2" name="Tekstvak 1">
            <a:extLst>
              <a:ext uri="{FF2B5EF4-FFF2-40B4-BE49-F238E27FC236}">
                <a16:creationId xmlns:a16="http://schemas.microsoft.com/office/drawing/2014/main" id="{38034419-1E70-DB36-A7E1-9B6F34BD0803}"/>
              </a:ext>
            </a:extLst>
          </p:cNvPr>
          <p:cNvSpPr txBox="1"/>
          <p:nvPr/>
        </p:nvSpPr>
        <p:spPr>
          <a:xfrm>
            <a:off x="3071664" y="2708920"/>
            <a:ext cx="6466408" cy="523220"/>
          </a:xfrm>
          <a:prstGeom prst="rect">
            <a:avLst/>
          </a:prstGeom>
          <a:noFill/>
        </p:spPr>
        <p:txBody>
          <a:bodyPr wrap="square" rtlCol="0">
            <a:spAutoFit/>
          </a:bodyPr>
          <a:lstStyle/>
          <a:p>
            <a:pPr lvl="0">
              <a:buSzPts val="1000"/>
              <a:tabLst>
                <a:tab pos="457200" algn="l"/>
              </a:tabLst>
            </a:pPr>
            <a:r>
              <a:rPr lang="nl-NL" sz="2800" kern="100" dirty="0">
                <a:effectLst/>
                <a:ea typeface="Aptos" panose="020B0004020202020204" pitchFamily="34" charset="0"/>
                <a:cs typeface="Times New Roman" panose="02020603050405020304" pitchFamily="18" charset="0"/>
              </a:rPr>
              <a:t>Wat is democratie, volgen</a:t>
            </a:r>
            <a:r>
              <a:rPr lang="nl-NL" sz="2800" kern="100" dirty="0">
                <a:ea typeface="Aptos" panose="020B0004020202020204" pitchFamily="34" charset="0"/>
                <a:cs typeface="Times New Roman" panose="02020603050405020304" pitchFamily="18" charset="0"/>
              </a:rPr>
              <a:t>s jou? </a:t>
            </a:r>
            <a:endParaRPr lang="nl-NL" sz="2800" kern="100" dirty="0">
              <a:effectLst/>
              <a:ea typeface="Aptos" panose="020B0004020202020204" pitchFamily="34" charset="0"/>
              <a:cs typeface="Times New Roman" panose="02020603050405020304" pitchFamily="18" charset="0"/>
            </a:endParaRPr>
          </a:p>
        </p:txBody>
      </p:sp>
      <p:pic>
        <p:nvPicPr>
          <p:cNvPr id="3" name="Afbeelding 2" descr="Afbeelding met Graphics, Lettertype, logo, cirkel&#10;&#10;Automatisch gegenereerde beschrijving">
            <a:extLst>
              <a:ext uri="{FF2B5EF4-FFF2-40B4-BE49-F238E27FC236}">
                <a16:creationId xmlns:a16="http://schemas.microsoft.com/office/drawing/2014/main" id="{AE573C03-01E6-C7D5-0CEC-CB40ED3ABDF2}"/>
              </a:ext>
            </a:extLst>
          </p:cNvPr>
          <p:cNvPicPr>
            <a:picLocks noChangeAspect="1"/>
          </p:cNvPicPr>
          <p:nvPr/>
        </p:nvPicPr>
        <p:blipFill>
          <a:blip r:embed="rId5"/>
          <a:stretch>
            <a:fillRect/>
          </a:stretch>
        </p:blipFill>
        <p:spPr>
          <a:xfrm>
            <a:off x="9577066" y="245518"/>
            <a:ext cx="2307279" cy="1112835"/>
          </a:xfrm>
          <a:prstGeom prst="rect">
            <a:avLst/>
          </a:prstGeom>
        </p:spPr>
      </p:pic>
    </p:spTree>
    <p:extLst>
      <p:ext uri="{BB962C8B-B14F-4D97-AF65-F5344CB8AC3E}">
        <p14:creationId xmlns:p14="http://schemas.microsoft.com/office/powerpoint/2010/main" val="37851673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3416" y="209006"/>
            <a:ext cx="1496120" cy="929332"/>
          </a:xfrm>
          <a:prstGeom prst="rect">
            <a:avLst/>
          </a:prstGeom>
        </p:spPr>
      </p:pic>
      <p:pic>
        <p:nvPicPr>
          <p:cNvPr id="7" name="Afbeelding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715647" y="6359847"/>
            <a:ext cx="337397" cy="337397"/>
          </a:xfrm>
          <a:prstGeom prst="rect">
            <a:avLst/>
          </a:prstGeom>
        </p:spPr>
      </p:pic>
      <p:sp>
        <p:nvSpPr>
          <p:cNvPr id="14" name="Tijdelijke aanduiding voor voettekst 13"/>
          <p:cNvSpPr>
            <a:spLocks noGrp="1"/>
          </p:cNvSpPr>
          <p:nvPr>
            <p:ph type="ftr" sz="quarter" idx="11"/>
          </p:nvPr>
        </p:nvSpPr>
        <p:spPr/>
        <p:txBody>
          <a:bodyPr/>
          <a:lstStyle/>
          <a:p>
            <a:r>
              <a:rPr lang="nl-NL"/>
              <a:t>Landschap Erfgoed Utrecht</a:t>
            </a:r>
          </a:p>
        </p:txBody>
      </p:sp>
      <p:sp>
        <p:nvSpPr>
          <p:cNvPr id="15" name="Tijdelijke aanduiding voor dianummer 14"/>
          <p:cNvSpPr>
            <a:spLocks noGrp="1"/>
          </p:cNvSpPr>
          <p:nvPr>
            <p:ph type="sldNum" sz="quarter" idx="12"/>
          </p:nvPr>
        </p:nvSpPr>
        <p:spPr/>
        <p:txBody>
          <a:bodyPr/>
          <a:lstStyle/>
          <a:p>
            <a:fld id="{E88DD9EE-BD09-464A-A77B-330146358BD3}" type="slidenum">
              <a:rPr lang="nl-NL" smtClean="0"/>
              <a:t>3</a:t>
            </a:fld>
            <a:endParaRPr lang="nl-NL"/>
          </a:p>
        </p:txBody>
      </p:sp>
      <p:sp>
        <p:nvSpPr>
          <p:cNvPr id="2" name="Titel 1">
            <a:extLst>
              <a:ext uri="{FF2B5EF4-FFF2-40B4-BE49-F238E27FC236}">
                <a16:creationId xmlns:a16="http://schemas.microsoft.com/office/drawing/2014/main" id="{A6705EDD-D779-5A2B-36B4-27E48B257391}"/>
              </a:ext>
            </a:extLst>
          </p:cNvPr>
          <p:cNvSpPr>
            <a:spLocks noGrp="1"/>
          </p:cNvSpPr>
          <p:nvPr>
            <p:ph type="title"/>
          </p:nvPr>
        </p:nvSpPr>
        <p:spPr>
          <a:xfrm>
            <a:off x="1117003" y="1687147"/>
            <a:ext cx="10298360" cy="1325563"/>
          </a:xfrm>
        </p:spPr>
        <p:txBody>
          <a:bodyPr>
            <a:normAutofit/>
          </a:bodyPr>
          <a:lstStyle/>
          <a:p>
            <a:r>
              <a:rPr lang="nl-NL" sz="2800" dirty="0">
                <a:latin typeface="Calibri (Hoofdtekst)"/>
                <a:cs typeface="Calibri" panose="020F0502020204030204" pitchFamily="34" charset="0"/>
              </a:rPr>
              <a:t>Democratie = </a:t>
            </a:r>
          </a:p>
        </p:txBody>
      </p:sp>
      <p:sp>
        <p:nvSpPr>
          <p:cNvPr id="3" name="Tekstvak 2">
            <a:extLst>
              <a:ext uri="{FF2B5EF4-FFF2-40B4-BE49-F238E27FC236}">
                <a16:creationId xmlns:a16="http://schemas.microsoft.com/office/drawing/2014/main" id="{47574C3D-CDAE-3568-087C-6F01648C5309}"/>
              </a:ext>
            </a:extLst>
          </p:cNvPr>
          <p:cNvSpPr txBox="1"/>
          <p:nvPr/>
        </p:nvSpPr>
        <p:spPr>
          <a:xfrm>
            <a:off x="1055441" y="3012710"/>
            <a:ext cx="8809854" cy="2523768"/>
          </a:xfrm>
          <a:prstGeom prst="rect">
            <a:avLst/>
          </a:prstGeom>
          <a:noFill/>
        </p:spPr>
        <p:txBody>
          <a:bodyPr wrap="square" rtlCol="0">
            <a:spAutoFit/>
          </a:bodyPr>
          <a:lstStyle/>
          <a:p>
            <a:pPr marL="0" lvl="0" indent="0">
              <a:buSzPts val="1000"/>
              <a:buFont typeface="Symbol" panose="05050102010706020507" pitchFamily="18" charset="2"/>
              <a:buNone/>
              <a:tabLst>
                <a:tab pos="457200" algn="l"/>
              </a:tabLst>
            </a:pPr>
            <a:r>
              <a:rPr lang="nl-NL" sz="2000" kern="100" dirty="0">
                <a:effectLst/>
                <a:ea typeface="Aptos" panose="020B0004020202020204" pitchFamily="34" charset="0"/>
                <a:cs typeface="Times New Roman" panose="02020603050405020304" pitchFamily="18" charset="0"/>
              </a:rPr>
              <a:t>Het woord democratie betekent letterlijk: macht van het volk. </a:t>
            </a:r>
            <a:br>
              <a:rPr lang="nl-NL" sz="2000" kern="100" dirty="0">
                <a:effectLst/>
                <a:ea typeface="Aptos" panose="020B0004020202020204" pitchFamily="34" charset="0"/>
                <a:cs typeface="Times New Roman" panose="02020603050405020304" pitchFamily="18" charset="0"/>
              </a:rPr>
            </a:br>
            <a:r>
              <a:rPr lang="nl-NL" sz="2000" kern="100" dirty="0">
                <a:effectLst/>
                <a:ea typeface="Aptos" panose="020B0004020202020204" pitchFamily="34" charset="0"/>
                <a:cs typeface="Times New Roman" panose="02020603050405020304" pitchFamily="18" charset="0"/>
              </a:rPr>
              <a:t>Het is afgeleid van twee Griekse woorden:</a:t>
            </a:r>
          </a:p>
          <a:p>
            <a:pPr marL="342900" lvl="0" indent="-342900">
              <a:buSzPts val="1000"/>
              <a:buFont typeface="Wingdings" panose="05000000000000000000" pitchFamily="2" charset="2"/>
              <a:buChar char="v"/>
              <a:tabLst>
                <a:tab pos="457200" algn="l"/>
              </a:tabLst>
            </a:pPr>
            <a:r>
              <a:rPr lang="nl-NL" sz="2000" i="1" kern="100" dirty="0" err="1">
                <a:effectLst/>
                <a:ea typeface="Aptos" panose="020B0004020202020204" pitchFamily="34" charset="0"/>
                <a:cs typeface="Times New Roman" panose="02020603050405020304" pitchFamily="18" charset="0"/>
              </a:rPr>
              <a:t>demos</a:t>
            </a:r>
            <a:r>
              <a:rPr lang="nl-NL" sz="2000" kern="100" dirty="0">
                <a:effectLst/>
                <a:ea typeface="Aptos" panose="020B0004020202020204" pitchFamily="34" charset="0"/>
                <a:cs typeface="Times New Roman" panose="02020603050405020304" pitchFamily="18" charset="0"/>
              </a:rPr>
              <a:t> (dat betekent volk)</a:t>
            </a:r>
          </a:p>
          <a:p>
            <a:pPr marL="342900" lvl="0" indent="-342900">
              <a:buSzPts val="1000"/>
              <a:buFont typeface="Wingdings" panose="05000000000000000000" pitchFamily="2" charset="2"/>
              <a:buChar char="v"/>
              <a:tabLst>
                <a:tab pos="457200" algn="l"/>
              </a:tabLst>
            </a:pPr>
            <a:r>
              <a:rPr lang="nl-NL" sz="2000" i="1" kern="100" dirty="0" err="1">
                <a:effectLst/>
                <a:ea typeface="Aptos" panose="020B0004020202020204" pitchFamily="34" charset="0"/>
                <a:cs typeface="Times New Roman" panose="02020603050405020304" pitchFamily="18" charset="0"/>
              </a:rPr>
              <a:t>kratos</a:t>
            </a:r>
            <a:r>
              <a:rPr lang="nl-NL" sz="2000" kern="100" dirty="0">
                <a:effectLst/>
                <a:ea typeface="Aptos" panose="020B0004020202020204" pitchFamily="34" charset="0"/>
                <a:cs typeface="Times New Roman" panose="02020603050405020304" pitchFamily="18" charset="0"/>
              </a:rPr>
              <a:t> (dat betekent macht)</a:t>
            </a:r>
          </a:p>
          <a:p>
            <a:pPr marL="0" lvl="0" indent="0">
              <a:buSzPts val="1000"/>
              <a:buFont typeface="Symbol" panose="05050102010706020507" pitchFamily="18" charset="2"/>
              <a:buNone/>
              <a:tabLst>
                <a:tab pos="457200" algn="l"/>
              </a:tabLst>
            </a:pPr>
            <a:endParaRPr lang="nl-NL" sz="2000" kern="100" dirty="0">
              <a:ea typeface="Aptos" panose="020B0004020202020204" pitchFamily="34" charset="0"/>
              <a:cs typeface="Times New Roman" panose="02020603050405020304" pitchFamily="18" charset="0"/>
            </a:endParaRPr>
          </a:p>
          <a:p>
            <a:pPr marL="0" lvl="0" indent="0">
              <a:buSzPts val="1000"/>
              <a:buFont typeface="Symbol" panose="05050102010706020507" pitchFamily="18" charset="2"/>
              <a:buNone/>
              <a:tabLst>
                <a:tab pos="457200" algn="l"/>
              </a:tabLst>
            </a:pPr>
            <a:r>
              <a:rPr lang="nl-NL" sz="2000" kern="100" dirty="0">
                <a:effectLst/>
                <a:ea typeface="Aptos" panose="020B0004020202020204" pitchFamily="34" charset="0"/>
                <a:cs typeface="Times New Roman" panose="02020603050405020304" pitchFamily="18" charset="0"/>
              </a:rPr>
              <a:t>Democratie is een manier waarop je een land kunt besturen. </a:t>
            </a:r>
          </a:p>
          <a:p>
            <a:pPr marL="0" lvl="0" indent="0">
              <a:buSzPts val="1000"/>
              <a:buFont typeface="Symbol" panose="05050102010706020507" pitchFamily="18" charset="2"/>
              <a:buNone/>
              <a:tabLst>
                <a:tab pos="457200" algn="l"/>
              </a:tabLst>
            </a:pPr>
            <a:r>
              <a:rPr lang="nl-NL" sz="2000" kern="100" dirty="0">
                <a:effectLst/>
                <a:ea typeface="Aptos" panose="020B0004020202020204" pitchFamily="34" charset="0"/>
                <a:cs typeface="Times New Roman" panose="02020603050405020304" pitchFamily="18" charset="0"/>
              </a:rPr>
              <a:t>In een democratie heeft het volk het voor het zeggen. </a:t>
            </a:r>
          </a:p>
          <a:p>
            <a:pPr marL="0" lvl="0" indent="0">
              <a:buSzPts val="1000"/>
              <a:buFont typeface="Symbol" panose="05050102010706020507" pitchFamily="18" charset="2"/>
              <a:buNone/>
              <a:tabLst>
                <a:tab pos="457200" algn="l"/>
              </a:tabLst>
            </a:pPr>
            <a:endParaRPr lang="nl-NL"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Afbeelding 3" descr="Afbeelding met Graphics, Lettertype, logo, cirkel&#10;&#10;Automatisch gegenereerde beschrijving">
            <a:extLst>
              <a:ext uri="{FF2B5EF4-FFF2-40B4-BE49-F238E27FC236}">
                <a16:creationId xmlns:a16="http://schemas.microsoft.com/office/drawing/2014/main" id="{15CB06E7-F03D-ECEC-209A-DACC9BA7EE16}"/>
              </a:ext>
            </a:extLst>
          </p:cNvPr>
          <p:cNvPicPr>
            <a:picLocks noChangeAspect="1"/>
          </p:cNvPicPr>
          <p:nvPr/>
        </p:nvPicPr>
        <p:blipFill>
          <a:blip r:embed="rId5"/>
          <a:stretch>
            <a:fillRect/>
          </a:stretch>
        </p:blipFill>
        <p:spPr>
          <a:xfrm>
            <a:off x="9577066" y="245518"/>
            <a:ext cx="2307279" cy="1112835"/>
          </a:xfrm>
          <a:prstGeom prst="rect">
            <a:avLst/>
          </a:prstGeom>
        </p:spPr>
      </p:pic>
    </p:spTree>
    <p:extLst>
      <p:ext uri="{BB962C8B-B14F-4D97-AF65-F5344CB8AC3E}">
        <p14:creationId xmlns:p14="http://schemas.microsoft.com/office/powerpoint/2010/main" val="2961332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8950AD4C-6AF3-49F8-94E1-DBCAFB3947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Meiryo"/>
            </a:endParaRPr>
          </a:p>
        </p:txBody>
      </p:sp>
      <p:sp>
        <p:nvSpPr>
          <p:cNvPr id="1033" name="Freeform: Shape 1032">
            <a:extLst>
              <a:ext uri="{FF2B5EF4-FFF2-40B4-BE49-F238E27FC236}">
                <a16:creationId xmlns:a16="http://schemas.microsoft.com/office/drawing/2014/main" id="{0ACBD85E-A404-45CB-B532-1039E479D4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167675" y="-3167677"/>
            <a:ext cx="5856341" cy="12191695"/>
          </a:xfrm>
          <a:custGeom>
            <a:avLst/>
            <a:gdLst>
              <a:gd name="connsiteX0" fmla="*/ 0 w 5856341"/>
              <a:gd name="connsiteY0" fmla="*/ 12191695 h 12191695"/>
              <a:gd name="connsiteX1" fmla="*/ 0 w 5856341"/>
              <a:gd name="connsiteY1" fmla="*/ 0 h 12191695"/>
              <a:gd name="connsiteX2" fmla="*/ 243849 w 5856341"/>
              <a:gd name="connsiteY2" fmla="*/ 0 h 12191695"/>
              <a:gd name="connsiteX3" fmla="*/ 505121 w 5856341"/>
              <a:gd name="connsiteY3" fmla="*/ 0 h 12191695"/>
              <a:gd name="connsiteX4" fmla="*/ 723207 w 5856341"/>
              <a:gd name="connsiteY4" fmla="*/ 0 h 12191695"/>
              <a:gd name="connsiteX5" fmla="*/ 755828 w 5856341"/>
              <a:gd name="connsiteY5" fmla="*/ 0 h 12191695"/>
              <a:gd name="connsiteX6" fmla="*/ 1411868 w 5856341"/>
              <a:gd name="connsiteY6" fmla="*/ 0 h 12191695"/>
              <a:gd name="connsiteX7" fmla="*/ 1421034 w 5856341"/>
              <a:gd name="connsiteY7" fmla="*/ 0 h 12191695"/>
              <a:gd name="connsiteX8" fmla="*/ 1515206 w 5856341"/>
              <a:gd name="connsiteY8" fmla="*/ 0 h 12191695"/>
              <a:gd name="connsiteX9" fmla="*/ 2636151 w 5856341"/>
              <a:gd name="connsiteY9" fmla="*/ 0 h 12191695"/>
              <a:gd name="connsiteX10" fmla="*/ 4637890 w 5856341"/>
              <a:gd name="connsiteY10" fmla="*/ 0 h 12191695"/>
              <a:gd name="connsiteX11" fmla="*/ 4654499 w 5856341"/>
              <a:gd name="connsiteY11" fmla="*/ 26661 h 12191695"/>
              <a:gd name="connsiteX12" fmla="*/ 5856341 w 5856341"/>
              <a:gd name="connsiteY12" fmla="*/ 6438338 h 12191695"/>
              <a:gd name="connsiteX13" fmla="*/ 4449211 w 5856341"/>
              <a:gd name="connsiteY13" fmla="*/ 11332719 h 12191695"/>
              <a:gd name="connsiteX14" fmla="*/ 4061349 w 5856341"/>
              <a:gd name="connsiteY14" fmla="*/ 12054097 h 12191695"/>
              <a:gd name="connsiteX15" fmla="*/ 3977450 w 5856341"/>
              <a:gd name="connsiteY15" fmla="*/ 12191695 h 12191695"/>
              <a:gd name="connsiteX16" fmla="*/ 2636151 w 5856341"/>
              <a:gd name="connsiteY16" fmla="*/ 12191695 h 12191695"/>
              <a:gd name="connsiteX17" fmla="*/ 1421034 w 5856341"/>
              <a:gd name="connsiteY17" fmla="*/ 12191695 h 12191695"/>
              <a:gd name="connsiteX18" fmla="*/ 1411868 w 5856341"/>
              <a:gd name="connsiteY18" fmla="*/ 12191695 h 12191695"/>
              <a:gd name="connsiteX19" fmla="*/ 1283685 w 5856341"/>
              <a:gd name="connsiteY19" fmla="*/ 12191695 h 12191695"/>
              <a:gd name="connsiteX20" fmla="*/ 755828 w 5856341"/>
              <a:gd name="connsiteY20" fmla="*/ 12191695 h 12191695"/>
              <a:gd name="connsiteX21" fmla="*/ 723207 w 5856341"/>
              <a:gd name="connsiteY21" fmla="*/ 12191695 h 12191695"/>
              <a:gd name="connsiteX22" fmla="*/ 505121 w 5856341"/>
              <a:gd name="connsiteY22" fmla="*/ 12191695 h 12191695"/>
              <a:gd name="connsiteX23" fmla="*/ 243849 w 5856341"/>
              <a:gd name="connsiteY23" fmla="*/ 12191695 h 12191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856341" h="12191695">
                <a:moveTo>
                  <a:pt x="0" y="12191695"/>
                </a:moveTo>
                <a:lnTo>
                  <a:pt x="0" y="0"/>
                </a:lnTo>
                <a:lnTo>
                  <a:pt x="243849" y="0"/>
                </a:lnTo>
                <a:lnTo>
                  <a:pt x="505121" y="0"/>
                </a:lnTo>
                <a:lnTo>
                  <a:pt x="723207" y="0"/>
                </a:lnTo>
                <a:lnTo>
                  <a:pt x="755828" y="0"/>
                </a:lnTo>
                <a:lnTo>
                  <a:pt x="1411868" y="0"/>
                </a:lnTo>
                <a:lnTo>
                  <a:pt x="1421034" y="0"/>
                </a:lnTo>
                <a:lnTo>
                  <a:pt x="1515206" y="0"/>
                </a:lnTo>
                <a:lnTo>
                  <a:pt x="2636151" y="0"/>
                </a:lnTo>
                <a:lnTo>
                  <a:pt x="4637890" y="0"/>
                </a:lnTo>
                <a:lnTo>
                  <a:pt x="4654499" y="26661"/>
                </a:lnTo>
                <a:cubicBezTo>
                  <a:pt x="5425621" y="1341551"/>
                  <a:pt x="5856341" y="3721137"/>
                  <a:pt x="5856341" y="6438338"/>
                </a:cubicBezTo>
                <a:cubicBezTo>
                  <a:pt x="5856341" y="8833790"/>
                  <a:pt x="5159120" y="9960353"/>
                  <a:pt x="4449211" y="11332719"/>
                </a:cubicBezTo>
                <a:cubicBezTo>
                  <a:pt x="4319934" y="11582638"/>
                  <a:pt x="4191839" y="11827452"/>
                  <a:pt x="4061349" y="12054097"/>
                </a:cubicBezTo>
                <a:lnTo>
                  <a:pt x="3977450" y="12191695"/>
                </a:lnTo>
                <a:lnTo>
                  <a:pt x="2636151" y="12191695"/>
                </a:lnTo>
                <a:lnTo>
                  <a:pt x="1421034" y="12191695"/>
                </a:lnTo>
                <a:lnTo>
                  <a:pt x="1411868" y="12191695"/>
                </a:lnTo>
                <a:lnTo>
                  <a:pt x="1283685" y="12191695"/>
                </a:lnTo>
                <a:lnTo>
                  <a:pt x="755828" y="12191695"/>
                </a:lnTo>
                <a:lnTo>
                  <a:pt x="723207" y="12191695"/>
                </a:lnTo>
                <a:lnTo>
                  <a:pt x="505121" y="12191695"/>
                </a:lnTo>
                <a:lnTo>
                  <a:pt x="243849" y="12191695"/>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35" name="Freeform: Shape 1034">
            <a:extLst>
              <a:ext uri="{FF2B5EF4-FFF2-40B4-BE49-F238E27FC236}">
                <a16:creationId xmlns:a16="http://schemas.microsoft.com/office/drawing/2014/main" id="{DB1626B1-BAC7-4893-A5AC-620597685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146277" y="-874927"/>
            <a:ext cx="1899138" cy="12191695"/>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037" name="Freeform: Shape 1036">
            <a:extLst>
              <a:ext uri="{FF2B5EF4-FFF2-40B4-BE49-F238E27FC236}">
                <a16:creationId xmlns:a16="http://schemas.microsoft.com/office/drawing/2014/main" id="{D64E9910-51FE-45BF-973D-9D2401FD3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143758" y="-1037574"/>
            <a:ext cx="1904176" cy="12191695"/>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8" name="Afbeelding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716867" y="6360458"/>
            <a:ext cx="336177" cy="336177"/>
          </a:xfrm>
          <a:prstGeom prst="rect">
            <a:avLst/>
          </a:prstGeom>
        </p:spPr>
      </p:pic>
      <p:pic>
        <p:nvPicPr>
          <p:cNvPr id="1028" name="Picture 4">
            <a:extLst>
              <a:ext uri="{FF2B5EF4-FFF2-40B4-BE49-F238E27FC236}">
                <a16:creationId xmlns:a16="http://schemas.microsoft.com/office/drawing/2014/main" id="{C4000481-84E3-759D-D773-18A1AB363E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9413" y="0"/>
            <a:ext cx="88915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6975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voettekst 3">
            <a:extLst>
              <a:ext uri="{FF2B5EF4-FFF2-40B4-BE49-F238E27FC236}">
                <a16:creationId xmlns:a16="http://schemas.microsoft.com/office/drawing/2014/main" id="{8CB0700E-2A2F-B121-5F2B-D6E952E32AB3}"/>
              </a:ext>
            </a:extLst>
          </p:cNvPr>
          <p:cNvSpPr>
            <a:spLocks noGrp="1"/>
          </p:cNvSpPr>
          <p:nvPr>
            <p:ph type="ftr" sz="quarter" idx="11"/>
          </p:nvPr>
        </p:nvSpPr>
        <p:spPr/>
        <p:txBody>
          <a:bodyPr/>
          <a:lstStyle/>
          <a:p>
            <a:r>
              <a:rPr lang="nl-NL"/>
              <a:t>Landschap Erfgoed Utrecht</a:t>
            </a:r>
          </a:p>
        </p:txBody>
      </p:sp>
      <p:sp>
        <p:nvSpPr>
          <p:cNvPr id="5" name="Tijdelijke aanduiding voor dianummer 4">
            <a:extLst>
              <a:ext uri="{FF2B5EF4-FFF2-40B4-BE49-F238E27FC236}">
                <a16:creationId xmlns:a16="http://schemas.microsoft.com/office/drawing/2014/main" id="{556A0B42-C880-69DC-1D4E-B27A18AADB49}"/>
              </a:ext>
            </a:extLst>
          </p:cNvPr>
          <p:cNvSpPr>
            <a:spLocks noGrp="1"/>
          </p:cNvSpPr>
          <p:nvPr>
            <p:ph type="sldNum" sz="quarter" idx="12"/>
          </p:nvPr>
        </p:nvSpPr>
        <p:spPr/>
        <p:txBody>
          <a:bodyPr/>
          <a:lstStyle/>
          <a:p>
            <a:fld id="{E88DD9EE-BD09-464A-A77B-330146358BD3}" type="slidenum">
              <a:rPr lang="nl-NL" smtClean="0"/>
              <a:t>5</a:t>
            </a:fld>
            <a:endParaRPr lang="nl-NL"/>
          </a:p>
        </p:txBody>
      </p:sp>
      <p:pic>
        <p:nvPicPr>
          <p:cNvPr id="6" name="Afbeelding 5">
            <a:extLst>
              <a:ext uri="{FF2B5EF4-FFF2-40B4-BE49-F238E27FC236}">
                <a16:creationId xmlns:a16="http://schemas.microsoft.com/office/drawing/2014/main" id="{29FF975C-240D-6CDC-CAC1-97EEAD395EA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3415" y="209005"/>
            <a:ext cx="1681245" cy="1044325"/>
          </a:xfrm>
          <a:prstGeom prst="rect">
            <a:avLst/>
          </a:prstGeom>
        </p:spPr>
      </p:pic>
      <p:sp>
        <p:nvSpPr>
          <p:cNvPr id="7" name="Tijdelijke aanduiding voor inhoud 6">
            <a:extLst>
              <a:ext uri="{FF2B5EF4-FFF2-40B4-BE49-F238E27FC236}">
                <a16:creationId xmlns:a16="http://schemas.microsoft.com/office/drawing/2014/main" id="{E0812705-ACDC-6CE8-33B5-34AD56041F74}"/>
              </a:ext>
            </a:extLst>
          </p:cNvPr>
          <p:cNvSpPr>
            <a:spLocks noGrp="1"/>
          </p:cNvSpPr>
          <p:nvPr>
            <p:ph idx="1"/>
          </p:nvPr>
        </p:nvSpPr>
        <p:spPr>
          <a:xfrm>
            <a:off x="729618" y="1629171"/>
            <a:ext cx="5820753" cy="5019823"/>
          </a:xfrm>
        </p:spPr>
        <p:txBody>
          <a:bodyPr>
            <a:normAutofit fontScale="55000" lnSpcReduction="20000"/>
          </a:bodyPr>
          <a:lstStyle/>
          <a:p>
            <a:pPr marL="0" indent="0">
              <a:buNone/>
            </a:pPr>
            <a:r>
              <a:rPr lang="nl-NL" sz="3600" b="1" dirty="0"/>
              <a:t>Waar kijken we naar?</a:t>
            </a:r>
            <a:br>
              <a:rPr lang="nl-NL" sz="3100" b="1" dirty="0"/>
            </a:br>
            <a:endParaRPr lang="nl-NL" sz="3100" b="1" dirty="0"/>
          </a:p>
          <a:p>
            <a:pPr marL="0" indent="0">
              <a:buNone/>
            </a:pPr>
            <a:r>
              <a:rPr lang="nl-NL" sz="4500" b="1" dirty="0"/>
              <a:t>DE STICHTSE LANDBRIEF </a:t>
            </a:r>
            <a:r>
              <a:rPr lang="nl-NL" sz="3100" b="1" dirty="0"/>
              <a:t>- 650 jaar oud</a:t>
            </a:r>
          </a:p>
          <a:p>
            <a:pPr marL="0" indent="0">
              <a:buNone/>
            </a:pPr>
            <a:endParaRPr lang="nl-NL" b="1" dirty="0"/>
          </a:p>
          <a:p>
            <a:pPr marL="0" indent="0">
              <a:buNone/>
            </a:pPr>
            <a:r>
              <a:rPr lang="nl-NL" sz="3600" dirty="0"/>
              <a:t>Op 17 mei 1375 kwamen de leden van de Staten in Utrecht bijeen om van de Utrechtse bisschop Arnoud van Horne een exemplaar van de Stichtse Landbrief in ontvangst te nemen. In deze brief stonden afspraken om de macht van de bisschop te beperken. </a:t>
            </a:r>
            <a:br>
              <a:rPr lang="nl-NL" sz="3600" dirty="0"/>
            </a:br>
            <a:endParaRPr lang="nl-NL" sz="3600" dirty="0"/>
          </a:p>
          <a:p>
            <a:pPr marL="0" indent="0">
              <a:buNone/>
            </a:pPr>
            <a:r>
              <a:rPr lang="nl-NL" sz="3600" dirty="0"/>
              <a:t>Deze leden waren onder andere 37 ridders en knapen en de steden Utrecht, Amersfoort en Rhenen. Vanaf nu moesten belangrijke beslissingen in overleg genomen worden. Een grote groep mensen kreeg een stem. Een eerste stap naar democratisch bestuur. </a:t>
            </a:r>
          </a:p>
          <a:p>
            <a:pPr marL="0" indent="0" algn="ctr">
              <a:buNone/>
            </a:pPr>
            <a:br>
              <a:rPr lang="nl-NL" sz="3600" dirty="0"/>
            </a:br>
            <a:r>
              <a:rPr lang="nl-NL" sz="3600" b="1" dirty="0">
                <a:solidFill>
                  <a:srgbClr val="FF0000"/>
                </a:solidFill>
              </a:rPr>
              <a:t>In 2025 viert de provincie Utrecht </a:t>
            </a:r>
          </a:p>
          <a:p>
            <a:pPr marL="0" indent="0" algn="ctr">
              <a:buNone/>
            </a:pPr>
            <a:r>
              <a:rPr lang="nl-NL" sz="3600" b="1" dirty="0">
                <a:solidFill>
                  <a:srgbClr val="FF0000"/>
                </a:solidFill>
              </a:rPr>
              <a:t>dan ook 650 jaar democratie</a:t>
            </a:r>
            <a:endParaRPr lang="nl-NL" sz="3600" dirty="0"/>
          </a:p>
        </p:txBody>
      </p:sp>
      <p:pic>
        <p:nvPicPr>
          <p:cNvPr id="8" name="Picture 4">
            <a:extLst>
              <a:ext uri="{FF2B5EF4-FFF2-40B4-BE49-F238E27FC236}">
                <a16:creationId xmlns:a16="http://schemas.microsoft.com/office/drawing/2014/main" id="{01872D6B-0A40-C4BA-FA89-A0D5229313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0371" y="1484784"/>
            <a:ext cx="5641629" cy="4351338"/>
          </a:xfrm>
          <a:prstGeom prst="rect">
            <a:avLst/>
          </a:prstGeom>
          <a:noFill/>
          <a:extLst>
            <a:ext uri="{909E8E84-426E-40DD-AFC4-6F175D3DCCD1}">
              <a14:hiddenFill xmlns:a14="http://schemas.microsoft.com/office/drawing/2010/main">
                <a:solidFill>
                  <a:srgbClr val="FFFFFF"/>
                </a:solidFill>
              </a14:hiddenFill>
            </a:ext>
          </a:extLst>
        </p:spPr>
      </p:pic>
      <p:pic>
        <p:nvPicPr>
          <p:cNvPr id="2" name="Afbeelding 1" descr="Afbeelding met Graphics, Lettertype, logo, cirkel&#10;&#10;Automatisch gegenereerde beschrijving">
            <a:extLst>
              <a:ext uri="{FF2B5EF4-FFF2-40B4-BE49-F238E27FC236}">
                <a16:creationId xmlns:a16="http://schemas.microsoft.com/office/drawing/2014/main" id="{3C08110D-B98E-2873-0AAC-5F6204BCE361}"/>
              </a:ext>
            </a:extLst>
          </p:cNvPr>
          <p:cNvPicPr>
            <a:picLocks noChangeAspect="1"/>
          </p:cNvPicPr>
          <p:nvPr/>
        </p:nvPicPr>
        <p:blipFill>
          <a:blip r:embed="rId5"/>
          <a:stretch>
            <a:fillRect/>
          </a:stretch>
        </p:blipFill>
        <p:spPr>
          <a:xfrm>
            <a:off x="9577066" y="245518"/>
            <a:ext cx="2307279" cy="1112835"/>
          </a:xfrm>
          <a:prstGeom prst="rect">
            <a:avLst/>
          </a:prstGeom>
        </p:spPr>
      </p:pic>
    </p:spTree>
    <p:extLst>
      <p:ext uri="{BB962C8B-B14F-4D97-AF65-F5344CB8AC3E}">
        <p14:creationId xmlns:p14="http://schemas.microsoft.com/office/powerpoint/2010/main" val="7481029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3416" y="209006"/>
            <a:ext cx="1496120" cy="929332"/>
          </a:xfrm>
          <a:prstGeom prst="rect">
            <a:avLst/>
          </a:prstGeom>
        </p:spPr>
      </p:pic>
      <p:pic>
        <p:nvPicPr>
          <p:cNvPr id="7" name="Afbeelding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715647" y="6359847"/>
            <a:ext cx="337397" cy="337397"/>
          </a:xfrm>
          <a:prstGeom prst="rect">
            <a:avLst/>
          </a:prstGeom>
        </p:spPr>
      </p:pic>
      <p:sp>
        <p:nvSpPr>
          <p:cNvPr id="14" name="Tijdelijke aanduiding voor voettekst 13"/>
          <p:cNvSpPr>
            <a:spLocks noGrp="1"/>
          </p:cNvSpPr>
          <p:nvPr>
            <p:ph type="ftr" sz="quarter" idx="11"/>
          </p:nvPr>
        </p:nvSpPr>
        <p:spPr/>
        <p:txBody>
          <a:bodyPr/>
          <a:lstStyle/>
          <a:p>
            <a:r>
              <a:rPr lang="nl-NL"/>
              <a:t>Landschap Erfgoed Utrecht</a:t>
            </a:r>
          </a:p>
        </p:txBody>
      </p:sp>
      <p:sp>
        <p:nvSpPr>
          <p:cNvPr id="15" name="Tijdelijke aanduiding voor dianummer 14"/>
          <p:cNvSpPr>
            <a:spLocks noGrp="1"/>
          </p:cNvSpPr>
          <p:nvPr>
            <p:ph type="sldNum" sz="quarter" idx="12"/>
          </p:nvPr>
        </p:nvSpPr>
        <p:spPr/>
        <p:txBody>
          <a:bodyPr/>
          <a:lstStyle/>
          <a:p>
            <a:fld id="{E88DD9EE-BD09-464A-A77B-330146358BD3}" type="slidenum">
              <a:rPr lang="nl-NL" smtClean="0"/>
              <a:t>6</a:t>
            </a:fld>
            <a:endParaRPr lang="nl-NL"/>
          </a:p>
        </p:txBody>
      </p:sp>
      <p:sp>
        <p:nvSpPr>
          <p:cNvPr id="3" name="Tekstvak 2">
            <a:extLst>
              <a:ext uri="{FF2B5EF4-FFF2-40B4-BE49-F238E27FC236}">
                <a16:creationId xmlns:a16="http://schemas.microsoft.com/office/drawing/2014/main" id="{823B9E79-BC51-3FE8-056C-7B7998194680}"/>
              </a:ext>
            </a:extLst>
          </p:cNvPr>
          <p:cNvSpPr txBox="1"/>
          <p:nvPr/>
        </p:nvSpPr>
        <p:spPr>
          <a:xfrm>
            <a:off x="1415480" y="2060848"/>
            <a:ext cx="8058690" cy="3139321"/>
          </a:xfrm>
          <a:prstGeom prst="rect">
            <a:avLst/>
          </a:prstGeom>
          <a:noFill/>
        </p:spPr>
        <p:txBody>
          <a:bodyPr wrap="square">
            <a:spAutoFit/>
          </a:bodyPr>
          <a:lstStyle/>
          <a:p>
            <a:endParaRPr lang="nl-NL" sz="2000" kern="100" dirty="0">
              <a:effectLst/>
              <a:ea typeface="Aptos" panose="020B0004020202020204" pitchFamily="34" charset="0"/>
              <a:cs typeface="Times New Roman" panose="02020603050405020304" pitchFamily="18" charset="0"/>
            </a:endParaRPr>
          </a:p>
          <a:p>
            <a:r>
              <a:rPr lang="nl-NL" sz="2000" kern="100" dirty="0">
                <a:effectLst/>
                <a:ea typeface="Aptos" panose="020B0004020202020204" pitchFamily="34" charset="0"/>
                <a:cs typeface="Times New Roman" panose="02020603050405020304" pitchFamily="18" charset="0"/>
              </a:rPr>
              <a:t>Ook in de klas zijn er vaak  meerdere meningen. </a:t>
            </a:r>
            <a:br>
              <a:rPr lang="nl-NL" sz="2000" kern="100" dirty="0">
                <a:effectLst/>
                <a:ea typeface="Aptos" panose="020B0004020202020204" pitchFamily="34" charset="0"/>
                <a:cs typeface="Times New Roman" panose="02020603050405020304" pitchFamily="18" charset="0"/>
              </a:rPr>
            </a:br>
            <a:r>
              <a:rPr lang="nl-NL" sz="2000" kern="100" dirty="0">
                <a:ea typeface="Aptos" panose="020B0004020202020204" pitchFamily="34" charset="0"/>
                <a:cs typeface="Times New Roman" panose="02020603050405020304" pitchFamily="18" charset="0"/>
              </a:rPr>
              <a:t>Bekijk de stellingen en neem plaats. </a:t>
            </a:r>
            <a:endParaRPr lang="nl-NL" sz="2000" kern="100" dirty="0">
              <a:effectLst/>
              <a:ea typeface="Aptos" panose="020B0004020202020204" pitchFamily="34" charset="0"/>
              <a:cs typeface="Times New Roman" panose="02020603050405020304" pitchFamily="18" charset="0"/>
            </a:endParaRPr>
          </a:p>
          <a:p>
            <a:r>
              <a:rPr lang="nl-NL" sz="2000" kern="100" dirty="0">
                <a:effectLst/>
                <a:ea typeface="Aptos" panose="020B0004020202020204" pitchFamily="34" charset="0"/>
                <a:cs typeface="Times New Roman" panose="02020603050405020304" pitchFamily="18" charset="0"/>
              </a:rPr>
              <a:t>De ene kant van het lokaal is helemaal mee eens, de andere kant is helemaal mee oneens, midden is neutraal/ik weet het niet.</a:t>
            </a:r>
          </a:p>
          <a:p>
            <a:endParaRPr lang="nl-NL" sz="2000" kern="100" dirty="0">
              <a:effectLst/>
              <a:ea typeface="Aptos" panose="020B0004020202020204" pitchFamily="34" charset="0"/>
              <a:cs typeface="Times New Roman" panose="02020603050405020304" pitchFamily="18" charset="0"/>
            </a:endParaRPr>
          </a:p>
          <a:p>
            <a:pPr marL="342900" lvl="0" indent="-342900">
              <a:buFont typeface="Aptos" panose="020B0004020202020204" pitchFamily="34" charset="0"/>
              <a:buChar char="-"/>
            </a:pPr>
            <a:r>
              <a:rPr lang="nl-NL" sz="2000" kern="100" dirty="0">
                <a:effectLst/>
                <a:ea typeface="Aptos" panose="020B0004020202020204" pitchFamily="34" charset="0"/>
                <a:cs typeface="Times New Roman" panose="02020603050405020304" pitchFamily="18" charset="0"/>
              </a:rPr>
              <a:t>Hoe meer mensen een stem hebben hoe beter.</a:t>
            </a:r>
          </a:p>
          <a:p>
            <a:pPr marL="342900" lvl="0" indent="-342900">
              <a:buFont typeface="Aptos" panose="020B0004020202020204" pitchFamily="34" charset="0"/>
              <a:buChar char="-"/>
            </a:pPr>
            <a:endParaRPr lang="nl-NL" sz="2000" kern="100" dirty="0">
              <a:effectLst/>
              <a:ea typeface="Aptos" panose="020B0004020202020204" pitchFamily="34" charset="0"/>
              <a:cs typeface="Times New Roman" panose="02020603050405020304" pitchFamily="18" charset="0"/>
            </a:endParaRPr>
          </a:p>
          <a:p>
            <a:pPr marL="342900" lvl="0" indent="-342900">
              <a:buFont typeface="Aptos" panose="020B0004020202020204" pitchFamily="34" charset="0"/>
              <a:buChar char="-"/>
            </a:pPr>
            <a:r>
              <a:rPr lang="nl-NL" sz="2000" kern="100" dirty="0">
                <a:effectLst/>
                <a:ea typeface="Aptos" panose="020B0004020202020204" pitchFamily="34" charset="0"/>
                <a:cs typeface="Times New Roman" panose="02020603050405020304" pitchFamily="18" charset="0"/>
              </a:rPr>
              <a:t>Soms is het nodig dat iemand in zijn eentje een besluit kan nemen.</a:t>
            </a:r>
          </a:p>
          <a:p>
            <a:r>
              <a:rPr lang="nl-NL" sz="1800" kern="100" dirty="0">
                <a:effectLst/>
                <a:latin typeface="Aptos" panose="020B0004020202020204" pitchFamily="34" charset="0"/>
                <a:ea typeface="Aptos" panose="020B0004020202020204" pitchFamily="34" charset="0"/>
                <a:cs typeface="Times New Roman" panose="02020603050405020304" pitchFamily="18" charset="0"/>
              </a:rPr>
              <a:t> </a:t>
            </a:r>
          </a:p>
        </p:txBody>
      </p:sp>
      <p:pic>
        <p:nvPicPr>
          <p:cNvPr id="8" name="Afbeelding 7" descr="Afbeelding met Graphics, Lettertype, logo, cirkel&#10;&#10;Automatisch gegenereerde beschrijving">
            <a:extLst>
              <a:ext uri="{FF2B5EF4-FFF2-40B4-BE49-F238E27FC236}">
                <a16:creationId xmlns:a16="http://schemas.microsoft.com/office/drawing/2014/main" id="{23EE97F6-5D45-397F-1105-477F661A774F}"/>
              </a:ext>
            </a:extLst>
          </p:cNvPr>
          <p:cNvPicPr>
            <a:picLocks noChangeAspect="1"/>
          </p:cNvPicPr>
          <p:nvPr/>
        </p:nvPicPr>
        <p:blipFill>
          <a:blip r:embed="rId5"/>
          <a:stretch>
            <a:fillRect/>
          </a:stretch>
        </p:blipFill>
        <p:spPr>
          <a:xfrm>
            <a:off x="9577066" y="245518"/>
            <a:ext cx="2307279" cy="1112835"/>
          </a:xfrm>
          <a:prstGeom prst="rect">
            <a:avLst/>
          </a:prstGeom>
        </p:spPr>
      </p:pic>
    </p:spTree>
    <p:extLst>
      <p:ext uri="{BB962C8B-B14F-4D97-AF65-F5344CB8AC3E}">
        <p14:creationId xmlns:p14="http://schemas.microsoft.com/office/powerpoint/2010/main" val="28875603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72500-18FB-3B01-7489-D1EF29584023}"/>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0EDEA4B7-AD25-8A22-0326-FE3A00943BE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3416" y="209006"/>
            <a:ext cx="1496120" cy="929332"/>
          </a:xfrm>
          <a:prstGeom prst="rect">
            <a:avLst/>
          </a:prstGeom>
        </p:spPr>
      </p:pic>
      <p:pic>
        <p:nvPicPr>
          <p:cNvPr id="7" name="Afbeelding 6">
            <a:extLst>
              <a:ext uri="{FF2B5EF4-FFF2-40B4-BE49-F238E27FC236}">
                <a16:creationId xmlns:a16="http://schemas.microsoft.com/office/drawing/2014/main" id="{179E70FB-FB82-C4A6-698F-A2BE8FC2EE3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715647" y="6359847"/>
            <a:ext cx="337397" cy="337397"/>
          </a:xfrm>
          <a:prstGeom prst="rect">
            <a:avLst/>
          </a:prstGeom>
        </p:spPr>
      </p:pic>
      <p:sp>
        <p:nvSpPr>
          <p:cNvPr id="14" name="Tijdelijke aanduiding voor voettekst 13">
            <a:extLst>
              <a:ext uri="{FF2B5EF4-FFF2-40B4-BE49-F238E27FC236}">
                <a16:creationId xmlns:a16="http://schemas.microsoft.com/office/drawing/2014/main" id="{9461EF9C-46D0-18BC-BE50-85E8F2EA974E}"/>
              </a:ext>
            </a:extLst>
          </p:cNvPr>
          <p:cNvSpPr>
            <a:spLocks noGrp="1"/>
          </p:cNvSpPr>
          <p:nvPr>
            <p:ph type="ftr" sz="quarter" idx="11"/>
          </p:nvPr>
        </p:nvSpPr>
        <p:spPr/>
        <p:txBody>
          <a:bodyPr/>
          <a:lstStyle/>
          <a:p>
            <a:r>
              <a:rPr lang="nl-NL"/>
              <a:t>Landschap Erfgoed Utrecht</a:t>
            </a:r>
          </a:p>
        </p:txBody>
      </p:sp>
      <p:sp>
        <p:nvSpPr>
          <p:cNvPr id="15" name="Tijdelijke aanduiding voor dianummer 14">
            <a:extLst>
              <a:ext uri="{FF2B5EF4-FFF2-40B4-BE49-F238E27FC236}">
                <a16:creationId xmlns:a16="http://schemas.microsoft.com/office/drawing/2014/main" id="{6E6D548C-0E4A-5DB6-62EC-59341772CC18}"/>
              </a:ext>
            </a:extLst>
          </p:cNvPr>
          <p:cNvSpPr>
            <a:spLocks noGrp="1"/>
          </p:cNvSpPr>
          <p:nvPr>
            <p:ph type="sldNum" sz="quarter" idx="12"/>
          </p:nvPr>
        </p:nvSpPr>
        <p:spPr/>
        <p:txBody>
          <a:bodyPr/>
          <a:lstStyle/>
          <a:p>
            <a:fld id="{E88DD9EE-BD09-464A-A77B-330146358BD3}" type="slidenum">
              <a:rPr lang="nl-NL" smtClean="0"/>
              <a:t>7</a:t>
            </a:fld>
            <a:endParaRPr lang="nl-NL"/>
          </a:p>
        </p:txBody>
      </p:sp>
      <p:sp>
        <p:nvSpPr>
          <p:cNvPr id="3" name="Tekstvak 2">
            <a:extLst>
              <a:ext uri="{FF2B5EF4-FFF2-40B4-BE49-F238E27FC236}">
                <a16:creationId xmlns:a16="http://schemas.microsoft.com/office/drawing/2014/main" id="{E0151C01-3247-A1AE-53D1-81824E41EC86}"/>
              </a:ext>
            </a:extLst>
          </p:cNvPr>
          <p:cNvSpPr txBox="1"/>
          <p:nvPr/>
        </p:nvSpPr>
        <p:spPr>
          <a:xfrm>
            <a:off x="1415480" y="1731176"/>
            <a:ext cx="8058690" cy="3754874"/>
          </a:xfrm>
          <a:prstGeom prst="rect">
            <a:avLst/>
          </a:prstGeom>
          <a:noFill/>
        </p:spPr>
        <p:txBody>
          <a:bodyPr wrap="square">
            <a:spAutoFit/>
          </a:bodyPr>
          <a:lstStyle/>
          <a:p>
            <a:endParaRPr lang="nl-NL" sz="2000" kern="100" dirty="0">
              <a:effectLst/>
              <a:ea typeface="Aptos" panose="020B0004020202020204" pitchFamily="34" charset="0"/>
              <a:cs typeface="Times New Roman" panose="02020603050405020304" pitchFamily="18" charset="0"/>
            </a:endParaRPr>
          </a:p>
          <a:p>
            <a:r>
              <a:rPr lang="nl-NL" sz="2000" b="1" kern="100" dirty="0">
                <a:ea typeface="Aptos" panose="020B0004020202020204" pitchFamily="34" charset="0"/>
                <a:cs typeface="Times New Roman" panose="02020603050405020304" pitchFamily="18" charset="0"/>
              </a:rPr>
              <a:t>Oefenen democratisch besluit </a:t>
            </a:r>
          </a:p>
          <a:p>
            <a:endParaRPr lang="nl-NL" sz="2000" kern="100" dirty="0">
              <a:ea typeface="Aptos" panose="020B0004020202020204" pitchFamily="34" charset="0"/>
              <a:cs typeface="Times New Roman" panose="02020603050405020304" pitchFamily="18" charset="0"/>
            </a:endParaRPr>
          </a:p>
          <a:p>
            <a:endParaRPr lang="nl-NL" sz="2000" kern="100" dirty="0">
              <a:ea typeface="Aptos" panose="020B0004020202020204" pitchFamily="34" charset="0"/>
              <a:cs typeface="Times New Roman" panose="02020603050405020304" pitchFamily="18" charset="0"/>
            </a:endParaRPr>
          </a:p>
          <a:p>
            <a:r>
              <a:rPr lang="nl-NL" sz="2000" b="0" i="0" dirty="0">
                <a:effectLst/>
              </a:rPr>
              <a:t>We gaan een inspraakavond van de gemeente naspelen </a:t>
            </a:r>
            <a:r>
              <a:rPr lang="nl-NL" sz="2000" dirty="0"/>
              <a:t>rondom de sloop van een gebouw. Per groepje krijg je een rol en </a:t>
            </a:r>
            <a:r>
              <a:rPr lang="nl-NL" sz="2000" b="0" i="0" dirty="0">
                <a:effectLst/>
              </a:rPr>
              <a:t>vanuit die rol denk  je na over de verschillende emoties, belangen en perspectieven vanuit die persoon.</a:t>
            </a:r>
          </a:p>
          <a:p>
            <a:br>
              <a:rPr lang="nl-NL" sz="2000" kern="100" dirty="0">
                <a:ea typeface="Aptos" panose="020B0004020202020204" pitchFamily="34" charset="0"/>
                <a:cs typeface="Times New Roman" panose="02020603050405020304" pitchFamily="18" charset="0"/>
              </a:rPr>
            </a:br>
            <a:r>
              <a:rPr lang="nl-NL" sz="2000" kern="100" dirty="0">
                <a:ea typeface="Aptos" panose="020B0004020202020204" pitchFamily="34" charset="0"/>
                <a:cs typeface="Times New Roman" panose="02020603050405020304" pitchFamily="18" charset="0"/>
              </a:rPr>
              <a:t>Moet het gebouw volgens ‘jouw persoon’ gesloopt worden of juist niet? </a:t>
            </a:r>
          </a:p>
          <a:p>
            <a:r>
              <a:rPr lang="nl-NL" sz="2000" kern="100" dirty="0">
                <a:ea typeface="Aptos" panose="020B0004020202020204" pitchFamily="34" charset="0"/>
                <a:cs typeface="Times New Roman" panose="02020603050405020304" pitchFamily="18" charset="0"/>
              </a:rPr>
              <a:t>Leef je als groepje in : wat voelt, denkt, vindt hij/zij? </a:t>
            </a:r>
          </a:p>
          <a:p>
            <a:endParaRPr lang="nl-NL"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Afbeelding 7" descr="Afbeelding met Graphics, Lettertype, logo, cirkel&#10;&#10;Automatisch gegenereerde beschrijving">
            <a:extLst>
              <a:ext uri="{FF2B5EF4-FFF2-40B4-BE49-F238E27FC236}">
                <a16:creationId xmlns:a16="http://schemas.microsoft.com/office/drawing/2014/main" id="{5EB2FF29-05CD-FE53-BDBA-E2EA91CFEC9A}"/>
              </a:ext>
            </a:extLst>
          </p:cNvPr>
          <p:cNvPicPr>
            <a:picLocks noChangeAspect="1"/>
          </p:cNvPicPr>
          <p:nvPr/>
        </p:nvPicPr>
        <p:blipFill>
          <a:blip r:embed="rId5"/>
          <a:stretch>
            <a:fillRect/>
          </a:stretch>
        </p:blipFill>
        <p:spPr>
          <a:xfrm>
            <a:off x="9577066" y="245518"/>
            <a:ext cx="2307279" cy="1112835"/>
          </a:xfrm>
          <a:prstGeom prst="rect">
            <a:avLst/>
          </a:prstGeom>
        </p:spPr>
      </p:pic>
    </p:spTree>
    <p:extLst>
      <p:ext uri="{BB962C8B-B14F-4D97-AF65-F5344CB8AC3E}">
        <p14:creationId xmlns:p14="http://schemas.microsoft.com/office/powerpoint/2010/main" val="2313005305"/>
      </p:ext>
    </p:extLst>
  </p:cSld>
  <p:clrMapOvr>
    <a:masterClrMapping/>
  </p:clrMapOvr>
</p:sld>
</file>

<file path=ppt/theme/theme1.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3590</TotalTime>
  <Words>1156</Words>
  <Application>Microsoft Office PowerPoint</Application>
  <PresentationFormat>Breedbeeld</PresentationFormat>
  <Paragraphs>105</Paragraphs>
  <Slides>7</Slides>
  <Notes>7</Notes>
  <HiddenSlides>0</HiddenSlides>
  <MMClips>0</MMClips>
  <ScaleCrop>false</ScaleCrop>
  <HeadingPairs>
    <vt:vector size="6" baseType="variant">
      <vt:variant>
        <vt:lpstr>Gebruikte lettertypen</vt:lpstr>
      </vt:variant>
      <vt:variant>
        <vt:i4>12</vt:i4>
      </vt:variant>
      <vt:variant>
        <vt:lpstr>Thema</vt:lpstr>
      </vt:variant>
      <vt:variant>
        <vt:i4>1</vt:i4>
      </vt:variant>
      <vt:variant>
        <vt:lpstr>Diatitels</vt:lpstr>
      </vt:variant>
      <vt:variant>
        <vt:i4>7</vt:i4>
      </vt:variant>
    </vt:vector>
  </HeadingPairs>
  <TitlesOfParts>
    <vt:vector size="20" baseType="lpstr">
      <vt:lpstr>Meiryo</vt:lpstr>
      <vt:lpstr>Aptos</vt:lpstr>
      <vt:lpstr>Arial</vt:lpstr>
      <vt:lpstr>Arial Rounded MT</vt:lpstr>
      <vt:lpstr>Calibri</vt:lpstr>
      <vt:lpstr>Calibri (Hoofdtekst)</vt:lpstr>
      <vt:lpstr>Calibri Light</vt:lpstr>
      <vt:lpstr>Gilroy W05 Bold</vt:lpstr>
      <vt:lpstr>Montserrat</vt:lpstr>
      <vt:lpstr>Symbol</vt:lpstr>
      <vt:lpstr>universb</vt:lpstr>
      <vt:lpstr>Wingdings</vt:lpstr>
      <vt:lpstr>Office-thema</vt:lpstr>
      <vt:lpstr>PowerPoint-presentatie</vt:lpstr>
      <vt:lpstr>PowerPoint-presentatie</vt:lpstr>
      <vt:lpstr>Democratie = </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Eric Zomer</dc:creator>
  <cp:lastModifiedBy>Dorien Wijstma</cp:lastModifiedBy>
  <cp:revision>152</cp:revision>
  <cp:lastPrinted>2024-04-15T06:53:22Z</cp:lastPrinted>
  <dcterms:created xsi:type="dcterms:W3CDTF">2019-04-29T14:19:39Z</dcterms:created>
  <dcterms:modified xsi:type="dcterms:W3CDTF">2025-01-15T10:22:13Z</dcterms:modified>
</cp:coreProperties>
</file>